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92"/>
  </p:notesMasterIdLst>
  <p:handoutMasterIdLst>
    <p:handoutMasterId r:id="rId93"/>
  </p:handoutMasterIdLst>
  <p:sldIdLst>
    <p:sldId id="265" r:id="rId2"/>
    <p:sldId id="256" r:id="rId3"/>
    <p:sldId id="425" r:id="rId4"/>
    <p:sldId id="424" r:id="rId5"/>
    <p:sldId id="363" r:id="rId6"/>
    <p:sldId id="685" r:id="rId7"/>
    <p:sldId id="686" r:id="rId8"/>
    <p:sldId id="687" r:id="rId9"/>
    <p:sldId id="688" r:id="rId10"/>
    <p:sldId id="689" r:id="rId11"/>
    <p:sldId id="690" r:id="rId12"/>
    <p:sldId id="691" r:id="rId13"/>
    <p:sldId id="692" r:id="rId14"/>
    <p:sldId id="693" r:id="rId15"/>
    <p:sldId id="694" r:id="rId16"/>
    <p:sldId id="695" r:id="rId17"/>
    <p:sldId id="696" r:id="rId18"/>
    <p:sldId id="697" r:id="rId19"/>
    <p:sldId id="698" r:id="rId20"/>
    <p:sldId id="699" r:id="rId21"/>
    <p:sldId id="700" r:id="rId22"/>
    <p:sldId id="701" r:id="rId23"/>
    <p:sldId id="702" r:id="rId24"/>
    <p:sldId id="703" r:id="rId25"/>
    <p:sldId id="704" r:id="rId26"/>
    <p:sldId id="705" r:id="rId27"/>
    <p:sldId id="706" r:id="rId28"/>
    <p:sldId id="707" r:id="rId29"/>
    <p:sldId id="708" r:id="rId30"/>
    <p:sldId id="709" r:id="rId31"/>
    <p:sldId id="710" r:id="rId32"/>
    <p:sldId id="711" r:id="rId33"/>
    <p:sldId id="712" r:id="rId34"/>
    <p:sldId id="713" r:id="rId35"/>
    <p:sldId id="714" r:id="rId36"/>
    <p:sldId id="715" r:id="rId37"/>
    <p:sldId id="716" r:id="rId38"/>
    <p:sldId id="717" r:id="rId39"/>
    <p:sldId id="622" r:id="rId40"/>
    <p:sldId id="623" r:id="rId41"/>
    <p:sldId id="624" r:id="rId42"/>
    <p:sldId id="718" r:id="rId43"/>
    <p:sldId id="719" r:id="rId44"/>
    <p:sldId id="720" r:id="rId45"/>
    <p:sldId id="721" r:id="rId46"/>
    <p:sldId id="722" r:id="rId47"/>
    <p:sldId id="723" r:id="rId48"/>
    <p:sldId id="724" r:id="rId49"/>
    <p:sldId id="725" r:id="rId50"/>
    <p:sldId id="726" r:id="rId51"/>
    <p:sldId id="727" r:id="rId52"/>
    <p:sldId id="728" r:id="rId53"/>
    <p:sldId id="729" r:id="rId54"/>
    <p:sldId id="730" r:id="rId55"/>
    <p:sldId id="731" r:id="rId56"/>
    <p:sldId id="732" r:id="rId57"/>
    <p:sldId id="733" r:id="rId58"/>
    <p:sldId id="734" r:id="rId59"/>
    <p:sldId id="735" r:id="rId60"/>
    <p:sldId id="736" r:id="rId61"/>
    <p:sldId id="737" r:id="rId62"/>
    <p:sldId id="739" r:id="rId63"/>
    <p:sldId id="738" r:id="rId64"/>
    <p:sldId id="740" r:id="rId65"/>
    <p:sldId id="741" r:id="rId66"/>
    <p:sldId id="742" r:id="rId67"/>
    <p:sldId id="743" r:id="rId68"/>
    <p:sldId id="744" r:id="rId69"/>
    <p:sldId id="745" r:id="rId70"/>
    <p:sldId id="746" r:id="rId71"/>
    <p:sldId id="747" r:id="rId72"/>
    <p:sldId id="748" r:id="rId73"/>
    <p:sldId id="749" r:id="rId74"/>
    <p:sldId id="750" r:id="rId75"/>
    <p:sldId id="751" r:id="rId76"/>
    <p:sldId id="752" r:id="rId77"/>
    <p:sldId id="753" r:id="rId78"/>
    <p:sldId id="754" r:id="rId79"/>
    <p:sldId id="755" r:id="rId80"/>
    <p:sldId id="756" r:id="rId81"/>
    <p:sldId id="757" r:id="rId82"/>
    <p:sldId id="758" r:id="rId83"/>
    <p:sldId id="759" r:id="rId84"/>
    <p:sldId id="760" r:id="rId85"/>
    <p:sldId id="761" r:id="rId86"/>
    <p:sldId id="762" r:id="rId87"/>
    <p:sldId id="763" r:id="rId88"/>
    <p:sldId id="764" r:id="rId89"/>
    <p:sldId id="765" r:id="rId90"/>
    <p:sldId id="766" r:id="rId91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94"/>
      <p:bold r:id="rId95"/>
    </p:embeddedFont>
    <p:embeddedFont>
      <p:font typeface="Cambria Math" panose="02040503050406030204" pitchFamily="18" charset="0"/>
      <p:regular r:id="rId96"/>
    </p:embeddedFont>
    <p:embeddedFont>
      <p:font typeface="Book Antiqua" panose="02040602050305030304" pitchFamily="18" charset="0"/>
      <p:regular r:id="rId97"/>
      <p:bold r:id="rId98"/>
      <p:italic r:id="rId99"/>
      <p:boldItalic r:id="rId100"/>
    </p:embeddedFont>
    <p:embeddedFont>
      <p:font typeface="HY신명조" panose="02030600000101010101" pitchFamily="18" charset="-127"/>
      <p:regular r:id="rId101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C6"/>
    <a:srgbClr val="8BE9FF"/>
    <a:srgbClr val="006699"/>
    <a:srgbClr val="009E9A"/>
    <a:srgbClr val="00C4F2"/>
    <a:srgbClr val="FF6600"/>
    <a:srgbClr val="FF9933"/>
    <a:srgbClr val="C35D09"/>
    <a:srgbClr val="FFCC66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66" autoAdjust="0"/>
    <p:restoredTop sz="94160" autoAdjust="0"/>
  </p:normalViewPr>
  <p:slideViewPr>
    <p:cSldViewPr>
      <p:cViewPr>
        <p:scale>
          <a:sx n="75" d="100"/>
          <a:sy n="75" d="100"/>
        </p:scale>
        <p:origin x="-132" y="-786"/>
      </p:cViewPr>
      <p:guideLst>
        <p:guide orient="horz" pos="572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7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handoutMaster" Target="handoutMasters/handoutMaster1.xml"/><Relationship Id="rId98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4.fntdata"/><Relationship Id="rId10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6" Type="http://schemas.openxmlformats.org/officeDocument/2006/relationships/image" Target="../media/image81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6.wmf"/><Relationship Id="rId1" Type="http://schemas.openxmlformats.org/officeDocument/2006/relationships/image" Target="../media/image95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wmf"/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wmf"/><Relationship Id="rId2" Type="http://schemas.openxmlformats.org/officeDocument/2006/relationships/image" Target="../media/image140.wmf"/><Relationship Id="rId1" Type="http://schemas.openxmlformats.org/officeDocument/2006/relationships/image" Target="../media/image139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wmf"/><Relationship Id="rId1" Type="http://schemas.openxmlformats.org/officeDocument/2006/relationships/image" Target="../media/image14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wmf"/><Relationship Id="rId1" Type="http://schemas.openxmlformats.org/officeDocument/2006/relationships/image" Target="../media/image148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wmf"/><Relationship Id="rId1" Type="http://schemas.openxmlformats.org/officeDocument/2006/relationships/image" Target="../media/image156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image" Target="../media/image159.wmf"/><Relationship Id="rId5" Type="http://schemas.openxmlformats.org/officeDocument/2006/relationships/image" Target="../media/image163.wmf"/><Relationship Id="rId4" Type="http://schemas.openxmlformats.org/officeDocument/2006/relationships/image" Target="../media/image162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wmf"/><Relationship Id="rId2" Type="http://schemas.openxmlformats.org/officeDocument/2006/relationships/image" Target="../media/image172.wmf"/><Relationship Id="rId1" Type="http://schemas.openxmlformats.org/officeDocument/2006/relationships/image" Target="../media/image171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wmf"/><Relationship Id="rId2" Type="http://schemas.openxmlformats.org/officeDocument/2006/relationships/image" Target="../media/image177.wmf"/><Relationship Id="rId1" Type="http://schemas.openxmlformats.org/officeDocument/2006/relationships/image" Target="../media/image176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wmf"/><Relationship Id="rId1" Type="http://schemas.openxmlformats.org/officeDocument/2006/relationships/image" Target="../media/image18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wmf"/><Relationship Id="rId1" Type="http://schemas.openxmlformats.org/officeDocument/2006/relationships/image" Target="../media/image202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wmf"/><Relationship Id="rId2" Type="http://schemas.openxmlformats.org/officeDocument/2006/relationships/image" Target="../media/image213.wmf"/><Relationship Id="rId1" Type="http://schemas.openxmlformats.org/officeDocument/2006/relationships/image" Target="../media/image212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8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9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wmf"/><Relationship Id="rId2" Type="http://schemas.openxmlformats.org/officeDocument/2006/relationships/image" Target="../media/image223.wmf"/><Relationship Id="rId1" Type="http://schemas.openxmlformats.org/officeDocument/2006/relationships/image" Target="../media/image222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6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wmf"/><Relationship Id="rId1" Type="http://schemas.openxmlformats.org/officeDocument/2006/relationships/image" Target="../media/image22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0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w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8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0.w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wmf"/><Relationship Id="rId1" Type="http://schemas.openxmlformats.org/officeDocument/2006/relationships/image" Target="../media/image242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5.w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wmf"/><Relationship Id="rId1" Type="http://schemas.openxmlformats.org/officeDocument/2006/relationships/image" Target="../media/image246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8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7.w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wmf"/><Relationship Id="rId1" Type="http://schemas.openxmlformats.org/officeDocument/2006/relationships/image" Target="../media/image252.w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wmf"/><Relationship Id="rId1" Type="http://schemas.openxmlformats.org/officeDocument/2006/relationships/image" Target="../media/image255.w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wmf"/><Relationship Id="rId2" Type="http://schemas.openxmlformats.org/officeDocument/2006/relationships/image" Target="../media/image258.wmf"/><Relationship Id="rId1" Type="http://schemas.openxmlformats.org/officeDocument/2006/relationships/image" Target="../media/image257.wmf"/><Relationship Id="rId4" Type="http://schemas.openxmlformats.org/officeDocument/2006/relationships/image" Target="../media/image260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2.wmf"/></Relationships>
</file>

<file path=ppt/drawings/_rels/vmlDrawing6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wmf"/><Relationship Id="rId1" Type="http://schemas.openxmlformats.org/officeDocument/2006/relationships/image" Target="../media/image264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6.wmf"/></Relationships>
</file>

<file path=ppt/drawings/_rels/vmlDrawing6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wmf"/><Relationship Id="rId1" Type="http://schemas.openxmlformats.org/officeDocument/2006/relationships/image" Target="../media/image269.wmf"/></Relationships>
</file>

<file path=ppt/drawings/_rels/vmlDrawing6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wmf"/><Relationship Id="rId2" Type="http://schemas.openxmlformats.org/officeDocument/2006/relationships/image" Target="../media/image273.wmf"/><Relationship Id="rId1" Type="http://schemas.openxmlformats.org/officeDocument/2006/relationships/image" Target="../media/image272.wmf"/><Relationship Id="rId4" Type="http://schemas.openxmlformats.org/officeDocument/2006/relationships/image" Target="../media/image27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6" Type="http://schemas.openxmlformats.org/officeDocument/2006/relationships/image" Target="../media/image46.wmf"/><Relationship Id="rId5" Type="http://schemas.openxmlformats.org/officeDocument/2006/relationships/image" Target="../media/image45.wmf"/><Relationship Id="rId4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2016-08-19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2016-08-19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 smtClean="0">
                <a:gradFill flip="none" rotWithShape="1">
                  <a:gsLst>
                    <a:gs pos="0">
                      <a:srgbClr val="00A0C6">
                        <a:shade val="30000"/>
                        <a:satMod val="115000"/>
                      </a:srgbClr>
                    </a:gs>
                    <a:gs pos="50000">
                      <a:srgbClr val="00A0C6">
                        <a:shade val="67500"/>
                        <a:satMod val="115000"/>
                      </a:srgbClr>
                    </a:gs>
                    <a:gs pos="100000">
                      <a:srgbClr val="00A0C6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생생한 사례로 배우는 확률과 통계</a:t>
            </a:r>
            <a:endParaRPr kumimoji="0" lang="de-DE" altLang="ko-KR" sz="1800" b="1" dirty="0" smtClean="0">
              <a:gradFill flip="none" rotWithShape="1">
                <a:gsLst>
                  <a:gs pos="0">
                    <a:srgbClr val="00A0C6">
                      <a:shade val="30000"/>
                      <a:satMod val="115000"/>
                    </a:srgbClr>
                  </a:gs>
                  <a:gs pos="50000">
                    <a:srgbClr val="00A0C6">
                      <a:shade val="67500"/>
                      <a:satMod val="115000"/>
                    </a:srgbClr>
                  </a:gs>
                  <a:gs pos="100000">
                    <a:srgbClr val="00A0C6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9387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50" b="1" dirty="0" smtClean="0">
                <a:ea typeface="맑은 고딕" pitchFamily="50" charset="-127"/>
              </a:rPr>
              <a:t>이재원</a:t>
            </a:r>
            <a:r>
              <a:rPr kumimoji="0" lang="ko-KR" altLang="en-US" sz="1050" dirty="0" smtClean="0">
                <a:ea typeface="맑은 고딕" pitchFamily="50" charset="-127"/>
              </a:rPr>
              <a:t>과 </a:t>
            </a:r>
            <a:r>
              <a:rPr kumimoji="0" lang="ko-KR" altLang="en-US" sz="105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50" b="1" dirty="0">
                <a:ea typeface="맑은 고딕" pitchFamily="50" charset="-127"/>
              </a:rPr>
              <a:t>㈜</a:t>
            </a:r>
            <a:r>
              <a:rPr kumimoji="0" lang="ko-KR" altLang="en-US" sz="1050" dirty="0">
                <a:ea typeface="맑은 고딕" pitchFamily="50" charset="-127"/>
              </a:rPr>
              <a:t>에 있습니다</a:t>
            </a:r>
            <a:r>
              <a:rPr kumimoji="0" lang="en-US" altLang="ko-KR" sz="1050" dirty="0">
                <a:ea typeface="맑은 고딕" pitchFamily="50" charset="-127"/>
              </a:rPr>
              <a:t>.</a:t>
            </a:r>
            <a:r>
              <a:rPr kumimoji="0" lang="ko-KR" altLang="en-US" sz="105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5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5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050" u="sng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6592"/>
            </a:avLst>
          </a:prstGeom>
          <a:noFill/>
          <a:ln w="53975"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 t="37782" r="4641" b="30651"/>
          <a:stretch/>
        </p:blipFill>
        <p:spPr>
          <a:xfrm>
            <a:off x="201643" y="261259"/>
            <a:ext cx="8710127" cy="4232785"/>
          </a:xfrm>
          <a:prstGeom prst="rect">
            <a:avLst/>
          </a:prstGeom>
        </p:spPr>
      </p:pic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5508625" y="74612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 smtClean="0"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179512" y="4653136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1" latinLnBrk="1" hangingPunct="1">
              <a:defRPr/>
            </a:pPr>
            <a:r>
              <a:rPr lang="en-US" altLang="ko-KR" sz="2800" b="1" spc="-150" dirty="0" smtClean="0">
                <a:solidFill>
                  <a:srgbClr val="00A0C6"/>
                </a:solidFill>
                <a:ea typeface="맑은 고딕" panose="020B0503020000020004" pitchFamily="50" charset="-127"/>
              </a:rPr>
              <a:t>Chapter </a:t>
            </a:r>
            <a:r>
              <a:rPr lang="en-US" altLang="ko-KR" sz="4800" b="1" spc="-150" dirty="0" smtClean="0">
                <a:solidFill>
                  <a:srgbClr val="00A0C6"/>
                </a:solidFill>
                <a:ea typeface="맑은 고딕" panose="020B0503020000020004" pitchFamily="50" charset="-127"/>
              </a:rPr>
              <a:t>05</a:t>
            </a:r>
            <a:endParaRPr lang="ko-KR" altLang="en-US" sz="4800" b="1" dirty="0">
              <a:solidFill>
                <a:srgbClr val="00A0C6"/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5297074" y="4974267"/>
            <a:ext cx="36471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4800" b="1" kern="1200" spc="-3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결합확률분포</a:t>
            </a:r>
            <a:endParaRPr kumimoji="1" lang="ko-KR" altLang="en-US" sz="4800" b="1" kern="1200" spc="-30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4788024" y="5805264"/>
            <a:ext cx="41562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rtl="0" eaLnBrk="1" fontAlgn="base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400" kern="1200" dirty="0" smtClean="0">
                <a:solidFill>
                  <a:srgbClr val="7F7F7F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Joint Probability Distribution</a:t>
            </a:r>
            <a:endParaRPr kumimoji="1" lang="ko-KR" altLang="en-US" sz="2400" kern="1200" dirty="0" smtClean="0">
              <a:solidFill>
                <a:srgbClr val="7F7F7F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1" t="70049" r="5960" b="9058"/>
          <a:stretch/>
        </p:blipFill>
        <p:spPr>
          <a:xfrm>
            <a:off x="179512" y="5445224"/>
            <a:ext cx="2113745" cy="9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71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8BE9FF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5148064" y="93663"/>
            <a:ext cx="3807925" cy="523220"/>
            <a:chOff x="5604952" y="188640"/>
            <a:chExt cx="3809458" cy="521913"/>
          </a:xfrm>
        </p:grpSpPr>
        <p:sp>
          <p:nvSpPr>
            <p:cNvPr id="4" name="직사각형 3"/>
            <p:cNvSpPr/>
            <p:nvPr/>
          </p:nvSpPr>
          <p:spPr>
            <a:xfrm>
              <a:off x="7189829" y="188640"/>
              <a:ext cx="2224581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800" b="1" kern="1200" spc="-150" dirty="0" smtClean="0">
                  <a:solidFill>
                    <a:srgbClr val="00C4F2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결합확률분포</a:t>
              </a:r>
              <a:endParaRPr kumimoji="1" lang="ko-KR" altLang="en-US" sz="2800" b="1" kern="1200" spc="-150" dirty="0">
                <a:solidFill>
                  <a:srgbClr val="00C4F2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5604952" y="188640"/>
              <a:ext cx="164932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 smtClean="0">
                  <a:gradFill flip="none" rotWithShape="1">
                    <a:gsLst>
                      <a:gs pos="0">
                        <a:srgbClr val="00A0C6">
                          <a:shade val="30000"/>
                          <a:satMod val="115000"/>
                        </a:srgbClr>
                      </a:gs>
                      <a:gs pos="50000">
                        <a:srgbClr val="00A0C6">
                          <a:shade val="67500"/>
                          <a:satMod val="115000"/>
                        </a:srgbClr>
                      </a:gs>
                      <a:gs pos="100000">
                        <a:srgbClr val="00A0C6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 smtClean="0">
                  <a:gradFill flip="none" rotWithShape="1">
                    <a:gsLst>
                      <a:gs pos="0">
                        <a:srgbClr val="00A0C6">
                          <a:shade val="30000"/>
                          <a:satMod val="115000"/>
                        </a:srgbClr>
                      </a:gs>
                      <a:gs pos="50000">
                        <a:srgbClr val="00A0C6">
                          <a:shade val="67500"/>
                          <a:satMod val="115000"/>
                        </a:srgbClr>
                      </a:gs>
                      <a:gs pos="100000">
                        <a:srgbClr val="00A0C6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05</a:t>
              </a:r>
              <a:endParaRPr lang="ko-KR" altLang="en-US" sz="2800" b="1" dirty="0" smtClean="0">
                <a:gradFill flip="none" rotWithShape="1">
                  <a:gsLst>
                    <a:gs pos="0">
                      <a:srgbClr val="00A0C6">
                        <a:shade val="30000"/>
                        <a:satMod val="115000"/>
                      </a:srgbClr>
                    </a:gs>
                    <a:gs pos="50000">
                      <a:srgbClr val="00A0C6">
                        <a:shade val="67500"/>
                        <a:satMod val="115000"/>
                      </a:srgbClr>
                    </a:gs>
                    <a:gs pos="100000">
                      <a:srgbClr val="00A0C6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00A0C6"/>
          </a:solidFill>
          <a:ln>
            <a:noFill/>
          </a:ln>
          <a:ex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 smtClean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501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0"/>
            <a:ext cx="355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76375" y="2565400"/>
            <a:ext cx="3527425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b="1" dirty="0" smtClean="0">
                <a:solidFill>
                  <a:srgbClr val="00A0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b="1" dirty="0" smtClean="0">
              <a:solidFill>
                <a:srgbClr val="00A0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8" t="8118" r="9610" b="30798"/>
          <a:stretch/>
        </p:blipFill>
        <p:spPr>
          <a:xfrm>
            <a:off x="5594577" y="-11876"/>
            <a:ext cx="3552062" cy="68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5"/>
            <a:ext cx="9144000" cy="555625"/>
          </a:xfrm>
          <a:prstGeom prst="rect">
            <a:avLst/>
          </a:prstGeom>
          <a:solidFill>
            <a:srgbClr val="8BE9FF"/>
          </a:solidFill>
          <a:ln>
            <a:noFill/>
          </a:ln>
          <a:ex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 smtClean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47650" y="35744"/>
            <a:ext cx="760095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/90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614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2016-08-19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5" r:id="rId4"/>
    <p:sldLayoutId id="2147484226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3.png"/><Relationship Id="rId9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.wmf"/><Relationship Id="rId11" Type="http://schemas.openxmlformats.org/officeDocument/2006/relationships/image" Target="../media/image20.wmf"/><Relationship Id="rId5" Type="http://schemas.openxmlformats.org/officeDocument/2006/relationships/oleObject" Target="../embeddings/oleObject9.bin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23.png"/><Relationship Id="rId9" Type="http://schemas.openxmlformats.org/officeDocument/2006/relationships/image" Target="../media/image19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1.pn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22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image" Target="../media/image34.png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35.png"/><Relationship Id="rId10" Type="http://schemas.openxmlformats.org/officeDocument/2006/relationships/image" Target="../media/image36.png"/><Relationship Id="rId4" Type="http://schemas.openxmlformats.org/officeDocument/2006/relationships/image" Target="../media/image1.png"/><Relationship Id="rId9" Type="http://schemas.openxmlformats.org/officeDocument/2006/relationships/image" Target="../media/image27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55.png"/><Relationship Id="rId18" Type="http://schemas.openxmlformats.org/officeDocument/2006/relationships/image" Target="../media/image45.wmf"/><Relationship Id="rId3" Type="http://schemas.openxmlformats.org/officeDocument/2006/relationships/image" Target="../media/image1.png"/><Relationship Id="rId21" Type="http://schemas.openxmlformats.org/officeDocument/2006/relationships/image" Target="../media/image46.wmf"/><Relationship Id="rId7" Type="http://schemas.openxmlformats.org/officeDocument/2006/relationships/image" Target="../media/image53.png"/><Relationship Id="rId12" Type="http://schemas.openxmlformats.org/officeDocument/2006/relationships/image" Target="../media/image43.wmf"/><Relationship Id="rId17" Type="http://schemas.openxmlformats.org/officeDocument/2006/relationships/oleObject" Target="../embeddings/oleObject20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6.png"/><Relationship Id="rId20" Type="http://schemas.openxmlformats.org/officeDocument/2006/relationships/oleObject" Target="../embeddings/oleObject21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6.bin"/><Relationship Id="rId15" Type="http://schemas.openxmlformats.org/officeDocument/2006/relationships/image" Target="../media/image44.wmf"/><Relationship Id="rId10" Type="http://schemas.openxmlformats.org/officeDocument/2006/relationships/image" Target="../media/image54.png"/><Relationship Id="rId19" Type="http://schemas.openxmlformats.org/officeDocument/2006/relationships/image" Target="../media/image57.png"/><Relationship Id="rId4" Type="http://schemas.openxmlformats.org/officeDocument/2006/relationships/image" Target="../media/image52.png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19.bin"/><Relationship Id="rId22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49.png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62.png"/><Relationship Id="rId9" Type="http://schemas.openxmlformats.org/officeDocument/2006/relationships/image" Target="../media/image48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67.png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52.wmf"/><Relationship Id="rId5" Type="http://schemas.openxmlformats.org/officeDocument/2006/relationships/image" Target="../media/image59.png"/><Relationship Id="rId10" Type="http://schemas.openxmlformats.org/officeDocument/2006/relationships/oleObject" Target="../embeddings/oleObject26.bin"/><Relationship Id="rId4" Type="http://schemas.openxmlformats.org/officeDocument/2006/relationships/image" Target="../media/image68.png"/><Relationship Id="rId9" Type="http://schemas.openxmlformats.org/officeDocument/2006/relationships/image" Target="../media/image5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1.png"/><Relationship Id="rId5" Type="http://schemas.openxmlformats.org/officeDocument/2006/relationships/image" Target="../media/image60.wmf"/><Relationship Id="rId4" Type="http://schemas.openxmlformats.org/officeDocument/2006/relationships/oleObject" Target="../embeddings/oleObject27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64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28.bin"/><Relationship Id="rId10" Type="http://schemas.openxmlformats.org/officeDocument/2006/relationships/image" Target="../media/image63.wmf"/><Relationship Id="rId4" Type="http://schemas.openxmlformats.org/officeDocument/2006/relationships/image" Target="../media/image74.png"/><Relationship Id="rId9" Type="http://schemas.openxmlformats.org/officeDocument/2006/relationships/oleObject" Target="../embeddings/oleObject29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image" Target="../media/image82.png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71.w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32.bin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4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73.wmf"/><Relationship Id="rId4" Type="http://schemas.openxmlformats.org/officeDocument/2006/relationships/oleObject" Target="../embeddings/oleObject33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98.png"/><Relationship Id="rId18" Type="http://schemas.openxmlformats.org/officeDocument/2006/relationships/image" Target="../media/image80.wmf"/><Relationship Id="rId3" Type="http://schemas.openxmlformats.org/officeDocument/2006/relationships/image" Target="../media/image1.png"/><Relationship Id="rId21" Type="http://schemas.openxmlformats.org/officeDocument/2006/relationships/image" Target="../media/image81.wmf"/><Relationship Id="rId7" Type="http://schemas.openxmlformats.org/officeDocument/2006/relationships/image" Target="../media/image96.png"/><Relationship Id="rId12" Type="http://schemas.openxmlformats.org/officeDocument/2006/relationships/image" Target="../media/image78.wmf"/><Relationship Id="rId17" Type="http://schemas.openxmlformats.org/officeDocument/2006/relationships/oleObject" Target="../embeddings/oleObject39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99.png"/><Relationship Id="rId20" Type="http://schemas.openxmlformats.org/officeDocument/2006/relationships/oleObject" Target="../embeddings/oleObject40.bin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5.bin"/><Relationship Id="rId15" Type="http://schemas.openxmlformats.org/officeDocument/2006/relationships/image" Target="../media/image79.wmf"/><Relationship Id="rId10" Type="http://schemas.openxmlformats.org/officeDocument/2006/relationships/image" Target="../media/image97.png"/><Relationship Id="rId19" Type="http://schemas.openxmlformats.org/officeDocument/2006/relationships/image" Target="../media/image100.png"/><Relationship Id="rId4" Type="http://schemas.openxmlformats.org/officeDocument/2006/relationships/image" Target="../media/image95.png"/><Relationship Id="rId9" Type="http://schemas.openxmlformats.org/officeDocument/2006/relationships/image" Target="../media/image77.wmf"/><Relationship Id="rId14" Type="http://schemas.openxmlformats.org/officeDocument/2006/relationships/oleObject" Target="../embeddings/oleObject38.bin"/><Relationship Id="rId22" Type="http://schemas.openxmlformats.org/officeDocument/2006/relationships/image" Target="../media/image1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2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image" Target="../media/image90.png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1.png"/><Relationship Id="rId5" Type="http://schemas.openxmlformats.org/officeDocument/2006/relationships/image" Target="../media/image88.wmf"/><Relationship Id="rId4" Type="http://schemas.openxmlformats.org/officeDocument/2006/relationships/oleObject" Target="../embeddings/oleObject42.bin"/><Relationship Id="rId9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3.png"/><Relationship Id="rId7" Type="http://schemas.openxmlformats.org/officeDocument/2006/relationships/image" Target="../media/image94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93.wmf"/><Relationship Id="rId4" Type="http://schemas.openxmlformats.org/officeDocument/2006/relationships/oleObject" Target="../embeddings/oleObject44.bin"/><Relationship Id="rId9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46.bin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95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image" Target="../media/image122.png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23.png"/><Relationship Id="rId5" Type="http://schemas.openxmlformats.org/officeDocument/2006/relationships/image" Target="../media/image97.wmf"/><Relationship Id="rId4" Type="http://schemas.openxmlformats.org/officeDocument/2006/relationships/oleObject" Target="../embeddings/oleObject48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3" Type="http://schemas.openxmlformats.org/officeDocument/2006/relationships/image" Target="../media/image102.png"/><Relationship Id="rId7" Type="http://schemas.openxmlformats.org/officeDocument/2006/relationships/image" Target="../media/image104.png"/><Relationship Id="rId12" Type="http://schemas.openxmlformats.org/officeDocument/2006/relationships/image" Target="../media/image13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03.png"/><Relationship Id="rId10" Type="http://schemas.openxmlformats.org/officeDocument/2006/relationships/image" Target="../media/image105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wmf"/><Relationship Id="rId3" Type="http://schemas.openxmlformats.org/officeDocument/2006/relationships/image" Target="../media/image112.png"/><Relationship Id="rId7" Type="http://schemas.openxmlformats.org/officeDocument/2006/relationships/oleObject" Target="../embeddings/oleObject5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16.png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51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44.png"/><Relationship Id="rId7" Type="http://schemas.openxmlformats.org/officeDocument/2006/relationships/image" Target="../media/image121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.png"/><Relationship Id="rId5" Type="http://schemas.openxmlformats.org/officeDocument/2006/relationships/image" Target="../media/image117.png"/><Relationship Id="rId4" Type="http://schemas.openxmlformats.org/officeDocument/2006/relationships/image" Target="../media/image14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wmf"/><Relationship Id="rId3" Type="http://schemas.openxmlformats.org/officeDocument/2006/relationships/image" Target="../media/image151.png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52.png"/><Relationship Id="rId5" Type="http://schemas.openxmlformats.org/officeDocument/2006/relationships/image" Target="../media/image126.wmf"/><Relationship Id="rId4" Type="http://schemas.openxmlformats.org/officeDocument/2006/relationships/oleObject" Target="../embeddings/oleObject53.bin"/><Relationship Id="rId9" Type="http://schemas.openxmlformats.org/officeDocument/2006/relationships/image" Target="../media/image15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image" Target="../media/image132.png"/><Relationship Id="rId7" Type="http://schemas.openxmlformats.org/officeDocument/2006/relationships/image" Target="../media/image137.png"/><Relationship Id="rId12" Type="http://schemas.openxmlformats.org/officeDocument/2006/relationships/image" Target="../media/image130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8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138.png"/><Relationship Id="rId4" Type="http://schemas.openxmlformats.org/officeDocument/2006/relationships/image" Target="../media/image136.png"/><Relationship Id="rId9" Type="http://schemas.openxmlformats.org/officeDocument/2006/relationships/image" Target="../media/image129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image" Target="../media/image1.png"/><Relationship Id="rId7" Type="http://schemas.openxmlformats.org/officeDocument/2006/relationships/image" Target="../media/image165.png"/><Relationship Id="rId12" Type="http://schemas.openxmlformats.org/officeDocument/2006/relationships/image" Target="../media/image141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39.wmf"/><Relationship Id="rId11" Type="http://schemas.openxmlformats.org/officeDocument/2006/relationships/oleObject" Target="../embeddings/oleObject60.bin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166.png"/><Relationship Id="rId4" Type="http://schemas.openxmlformats.org/officeDocument/2006/relationships/image" Target="../media/image164.png"/><Relationship Id="rId9" Type="http://schemas.openxmlformats.org/officeDocument/2006/relationships/image" Target="../media/image140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42.wmf"/><Relationship Id="rId4" Type="http://schemas.openxmlformats.org/officeDocument/2006/relationships/oleObject" Target="../embeddings/oleObject61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44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63.bin"/><Relationship Id="rId5" Type="http://schemas.openxmlformats.org/officeDocument/2006/relationships/image" Target="../media/image143.wmf"/><Relationship Id="rId4" Type="http://schemas.openxmlformats.org/officeDocument/2006/relationships/oleObject" Target="../embeddings/oleObject62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47.wmf"/><Relationship Id="rId4" Type="http://schemas.openxmlformats.org/officeDocument/2006/relationships/oleObject" Target="../embeddings/oleObject64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8.png"/><Relationship Id="rId7" Type="http://schemas.openxmlformats.org/officeDocument/2006/relationships/image" Target="../media/image149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148.wmf"/><Relationship Id="rId4" Type="http://schemas.openxmlformats.org/officeDocument/2006/relationships/oleObject" Target="../embeddings/oleObject65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wmf"/><Relationship Id="rId3" Type="http://schemas.openxmlformats.org/officeDocument/2006/relationships/image" Target="../media/image154.png"/><Relationship Id="rId7" Type="http://schemas.openxmlformats.org/officeDocument/2006/relationships/oleObject" Target="../embeddings/oleObject67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51.wmf"/><Relationship Id="rId5" Type="http://schemas.openxmlformats.org/officeDocument/2006/relationships/oleObject" Target="../embeddings/oleObject67.bin"/><Relationship Id="rId10" Type="http://schemas.openxmlformats.org/officeDocument/2006/relationships/image" Target="../media/image186.png"/><Relationship Id="rId4" Type="http://schemas.openxmlformats.org/officeDocument/2006/relationships/image" Target="../media/image155.png"/><Relationship Id="rId9" Type="http://schemas.openxmlformats.org/officeDocument/2006/relationships/image" Target="../media/image18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image" Target="../media/image158.png"/><Relationship Id="rId7" Type="http://schemas.openxmlformats.org/officeDocument/2006/relationships/image" Target="../media/image156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68.bin"/><Relationship Id="rId5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57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0.bin"/><Relationship Id="rId13" Type="http://schemas.openxmlformats.org/officeDocument/2006/relationships/image" Target="../media/image161.wmf"/><Relationship Id="rId18" Type="http://schemas.openxmlformats.org/officeDocument/2006/relationships/image" Target="../media/image163.wmf"/><Relationship Id="rId3" Type="http://schemas.openxmlformats.org/officeDocument/2006/relationships/oleObject" Target="../embeddings/oleObject70.bin"/><Relationship Id="rId7" Type="http://schemas.openxmlformats.org/officeDocument/2006/relationships/image" Target="../media/image160.wmf"/><Relationship Id="rId12" Type="http://schemas.openxmlformats.org/officeDocument/2006/relationships/oleObject" Target="../embeddings/oleObject720.bin"/><Relationship Id="rId17" Type="http://schemas.openxmlformats.org/officeDocument/2006/relationships/oleObject" Target="../embeddings/oleObject74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62.wmf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71.bin"/><Relationship Id="rId11" Type="http://schemas.openxmlformats.org/officeDocument/2006/relationships/image" Target="../media/image161.wmf"/><Relationship Id="rId5" Type="http://schemas.openxmlformats.org/officeDocument/2006/relationships/image" Target="../media/image197.png"/><Relationship Id="rId15" Type="http://schemas.openxmlformats.org/officeDocument/2006/relationships/oleObject" Target="../embeddings/oleObject73.bin"/><Relationship Id="rId10" Type="http://schemas.openxmlformats.org/officeDocument/2006/relationships/oleObject" Target="../embeddings/oleObject72.bin"/><Relationship Id="rId19" Type="http://schemas.openxmlformats.org/officeDocument/2006/relationships/image" Target="../media/image167.png"/><Relationship Id="rId4" Type="http://schemas.openxmlformats.org/officeDocument/2006/relationships/image" Target="../media/image159.wmf"/><Relationship Id="rId9" Type="http://schemas.openxmlformats.org/officeDocument/2006/relationships/image" Target="../media/image160.wmf"/><Relationship Id="rId14" Type="http://schemas.openxmlformats.org/officeDocument/2006/relationships/image" Target="../media/image1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68.wmf"/><Relationship Id="rId5" Type="http://schemas.openxmlformats.org/officeDocument/2006/relationships/oleObject" Target="../embeddings/oleObject75.bin"/><Relationship Id="rId4" Type="http://schemas.openxmlformats.org/officeDocument/2006/relationships/image" Target="../media/image1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3" Type="http://schemas.openxmlformats.org/officeDocument/2006/relationships/image" Target="../media/image174.png"/><Relationship Id="rId7" Type="http://schemas.openxmlformats.org/officeDocument/2006/relationships/image" Target="../media/image172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77.bin"/><Relationship Id="rId5" Type="http://schemas.openxmlformats.org/officeDocument/2006/relationships/image" Target="../media/image171.wmf"/><Relationship Id="rId4" Type="http://schemas.openxmlformats.org/officeDocument/2006/relationships/oleObject" Target="../embeddings/oleObject76.bin"/><Relationship Id="rId9" Type="http://schemas.openxmlformats.org/officeDocument/2006/relationships/image" Target="../media/image173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75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20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wmf"/><Relationship Id="rId3" Type="http://schemas.openxmlformats.org/officeDocument/2006/relationships/image" Target="../media/image182.png"/><Relationship Id="rId7" Type="http://schemas.openxmlformats.org/officeDocument/2006/relationships/oleObject" Target="../embeddings/oleObject8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14.png"/><Relationship Id="rId5" Type="http://schemas.openxmlformats.org/officeDocument/2006/relationships/image" Target="../media/image176.wmf"/><Relationship Id="rId10" Type="http://schemas.openxmlformats.org/officeDocument/2006/relationships/image" Target="../media/image178.wmf"/><Relationship Id="rId4" Type="http://schemas.openxmlformats.org/officeDocument/2006/relationships/oleObject" Target="../embeddings/oleObject80.bin"/><Relationship Id="rId9" Type="http://schemas.openxmlformats.org/officeDocument/2006/relationships/oleObject" Target="../embeddings/oleObject82.bin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3" Type="http://schemas.openxmlformats.org/officeDocument/2006/relationships/image" Target="../media/image183.png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193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89.png"/><Relationship Id="rId11" Type="http://schemas.openxmlformats.org/officeDocument/2006/relationships/image" Target="../media/image185.wmf"/><Relationship Id="rId5" Type="http://schemas.openxmlformats.org/officeDocument/2006/relationships/image" Target="../media/image188.png"/><Relationship Id="rId10" Type="http://schemas.openxmlformats.org/officeDocument/2006/relationships/oleObject" Target="../embeddings/oleObject84.bin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194.png"/><Relationship Id="rId7" Type="http://schemas.openxmlformats.org/officeDocument/2006/relationships/image" Target="../media/image20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96.w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19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wmf"/><Relationship Id="rId3" Type="http://schemas.openxmlformats.org/officeDocument/2006/relationships/image" Target="../media/image204.png"/><Relationship Id="rId7" Type="http://schemas.openxmlformats.org/officeDocument/2006/relationships/oleObject" Target="../embeddings/oleObject8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05.png"/><Relationship Id="rId5" Type="http://schemas.openxmlformats.org/officeDocument/2006/relationships/image" Target="../media/image202.wmf"/><Relationship Id="rId4" Type="http://schemas.openxmlformats.org/officeDocument/2006/relationships/oleObject" Target="../embeddings/oleObject86.bin"/><Relationship Id="rId9" Type="http://schemas.openxmlformats.org/officeDocument/2006/relationships/image" Target="../media/image20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08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2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0.bin"/><Relationship Id="rId3" Type="http://schemas.openxmlformats.org/officeDocument/2006/relationships/image" Target="../media/image215.png"/><Relationship Id="rId7" Type="http://schemas.openxmlformats.org/officeDocument/2006/relationships/image" Target="../media/image217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216.png"/><Relationship Id="rId11" Type="http://schemas.openxmlformats.org/officeDocument/2006/relationships/image" Target="../media/image214.wmf"/><Relationship Id="rId5" Type="http://schemas.openxmlformats.org/officeDocument/2006/relationships/image" Target="../media/image212.wmf"/><Relationship Id="rId10" Type="http://schemas.openxmlformats.org/officeDocument/2006/relationships/oleObject" Target="../embeddings/oleObject91.bin"/><Relationship Id="rId4" Type="http://schemas.openxmlformats.org/officeDocument/2006/relationships/oleObject" Target="../embeddings/oleObject89.bin"/><Relationship Id="rId9" Type="http://schemas.openxmlformats.org/officeDocument/2006/relationships/image" Target="../media/image213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4.vml"/><Relationship Id="rId5" Type="http://schemas.openxmlformats.org/officeDocument/2006/relationships/image" Target="../media/image218.wmf"/><Relationship Id="rId4" Type="http://schemas.openxmlformats.org/officeDocument/2006/relationships/oleObject" Target="../embeddings/oleObject92.bin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219.wmf"/><Relationship Id="rId4" Type="http://schemas.openxmlformats.org/officeDocument/2006/relationships/oleObject" Target="../embeddings/oleObject93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221.png"/><Relationship Id="rId5" Type="http://schemas.openxmlformats.org/officeDocument/2006/relationships/image" Target="../media/image220.wmf"/><Relationship Id="rId4" Type="http://schemas.openxmlformats.org/officeDocument/2006/relationships/oleObject" Target="../embeddings/oleObject94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wmf"/><Relationship Id="rId3" Type="http://schemas.openxmlformats.org/officeDocument/2006/relationships/image" Target="../media/image1700.png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225.png"/><Relationship Id="rId5" Type="http://schemas.openxmlformats.org/officeDocument/2006/relationships/image" Target="../media/image222.wmf"/><Relationship Id="rId10" Type="http://schemas.openxmlformats.org/officeDocument/2006/relationships/image" Target="../media/image224.wmf"/><Relationship Id="rId4" Type="http://schemas.openxmlformats.org/officeDocument/2006/relationships/oleObject" Target="../embeddings/oleObject95.bin"/><Relationship Id="rId9" Type="http://schemas.openxmlformats.org/officeDocument/2006/relationships/oleObject" Target="../embeddings/oleObject97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226.wmf"/><Relationship Id="rId4" Type="http://schemas.openxmlformats.org/officeDocument/2006/relationships/oleObject" Target="../embeddings/oleObject98.bin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7" Type="http://schemas.openxmlformats.org/officeDocument/2006/relationships/image" Target="../media/image229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100.bin"/><Relationship Id="rId5" Type="http://schemas.openxmlformats.org/officeDocument/2006/relationships/image" Target="../media/image1870.png"/><Relationship Id="rId4" Type="http://schemas.openxmlformats.org/officeDocument/2006/relationships/image" Target="../media/image228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0.vml"/><Relationship Id="rId5" Type="http://schemas.openxmlformats.org/officeDocument/2006/relationships/image" Target="../media/image230.wmf"/><Relationship Id="rId4" Type="http://schemas.openxmlformats.org/officeDocument/2006/relationships/oleObject" Target="../embeddings/oleObject101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231.wmf"/><Relationship Id="rId5" Type="http://schemas.openxmlformats.org/officeDocument/2006/relationships/oleObject" Target="../embeddings/oleObject102.bin"/><Relationship Id="rId4" Type="http://schemas.openxmlformats.org/officeDocument/2006/relationships/image" Target="../media/image2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2.vml"/><Relationship Id="rId5" Type="http://schemas.openxmlformats.org/officeDocument/2006/relationships/image" Target="../media/image235.wmf"/><Relationship Id="rId4" Type="http://schemas.openxmlformats.org/officeDocument/2006/relationships/oleObject" Target="../embeddings/oleObject103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7" Type="http://schemas.openxmlformats.org/officeDocument/2006/relationships/image" Target="../media/image23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2040.png"/><Relationship Id="rId4" Type="http://schemas.openxmlformats.org/officeDocument/2006/relationships/image" Target="../media/image23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240.wmf"/><Relationship Id="rId4" Type="http://schemas.openxmlformats.org/officeDocument/2006/relationships/oleObject" Target="../embeddings/oleObject105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43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107.bin"/><Relationship Id="rId5" Type="http://schemas.openxmlformats.org/officeDocument/2006/relationships/image" Target="../media/image242.wmf"/><Relationship Id="rId4" Type="http://schemas.openxmlformats.org/officeDocument/2006/relationships/oleObject" Target="../embeddings/oleObject106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7" Type="http://schemas.openxmlformats.org/officeDocument/2006/relationships/image" Target="../media/image245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108.bin"/><Relationship Id="rId5" Type="http://schemas.openxmlformats.org/officeDocument/2006/relationships/image" Target="../media/image212.png"/><Relationship Id="rId4" Type="http://schemas.openxmlformats.org/officeDocument/2006/relationships/image" Target="../media/image23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wmf"/><Relationship Id="rId3" Type="http://schemas.openxmlformats.org/officeDocument/2006/relationships/image" Target="../media/image2150.png"/><Relationship Id="rId7" Type="http://schemas.openxmlformats.org/officeDocument/2006/relationships/oleObject" Target="../embeddings/oleObject11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2160.png"/><Relationship Id="rId5" Type="http://schemas.openxmlformats.org/officeDocument/2006/relationships/image" Target="../media/image246.wmf"/><Relationship Id="rId4" Type="http://schemas.openxmlformats.org/officeDocument/2006/relationships/oleObject" Target="../embeddings/oleObject109.bin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8.vml"/><Relationship Id="rId5" Type="http://schemas.openxmlformats.org/officeDocument/2006/relationships/image" Target="../media/image248.wmf"/><Relationship Id="rId4" Type="http://schemas.openxmlformats.org/officeDocument/2006/relationships/oleObject" Target="../embeddings/oleObject111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9.vml"/><Relationship Id="rId4" Type="http://schemas.openxmlformats.org/officeDocument/2006/relationships/image" Target="../media/image25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.wmf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wmf"/><Relationship Id="rId3" Type="http://schemas.openxmlformats.org/officeDocument/2006/relationships/image" Target="../media/image254.png"/><Relationship Id="rId7" Type="http://schemas.openxmlformats.org/officeDocument/2006/relationships/oleObject" Target="../embeddings/oleObject11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252.w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22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wmf"/><Relationship Id="rId3" Type="http://schemas.openxmlformats.org/officeDocument/2006/relationships/image" Target="../media/image2270.png"/><Relationship Id="rId7" Type="http://schemas.openxmlformats.org/officeDocument/2006/relationships/oleObject" Target="../embeddings/oleObject11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228.png"/><Relationship Id="rId5" Type="http://schemas.openxmlformats.org/officeDocument/2006/relationships/image" Target="../media/image255.wmf"/><Relationship Id="rId4" Type="http://schemas.openxmlformats.org/officeDocument/2006/relationships/oleObject" Target="../embeddings/oleObject115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9.bin"/><Relationship Id="rId3" Type="http://schemas.openxmlformats.org/officeDocument/2006/relationships/image" Target="../media/image261.png"/><Relationship Id="rId7" Type="http://schemas.openxmlformats.org/officeDocument/2006/relationships/image" Target="../media/image25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118.bin"/><Relationship Id="rId11" Type="http://schemas.openxmlformats.org/officeDocument/2006/relationships/image" Target="../media/image260.wmf"/><Relationship Id="rId5" Type="http://schemas.openxmlformats.org/officeDocument/2006/relationships/image" Target="../media/image257.wmf"/><Relationship Id="rId10" Type="http://schemas.openxmlformats.org/officeDocument/2006/relationships/oleObject" Target="../embeddings/oleObject120.bin"/><Relationship Id="rId4" Type="http://schemas.openxmlformats.org/officeDocument/2006/relationships/oleObject" Target="../embeddings/oleObject117.bin"/><Relationship Id="rId9" Type="http://schemas.openxmlformats.org/officeDocument/2006/relationships/image" Target="../media/image259.w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262.wmf"/><Relationship Id="rId5" Type="http://schemas.openxmlformats.org/officeDocument/2006/relationships/oleObject" Target="../embeddings/oleObject121.bin"/><Relationship Id="rId4" Type="http://schemas.openxmlformats.org/officeDocument/2006/relationships/image" Target="../media/image26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65.wmf"/><Relationship Id="rId5" Type="http://schemas.openxmlformats.org/officeDocument/2006/relationships/oleObject" Target="../embeddings/oleObject123.bin"/><Relationship Id="rId4" Type="http://schemas.openxmlformats.org/officeDocument/2006/relationships/image" Target="../media/image264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266.wmf"/><Relationship Id="rId5" Type="http://schemas.openxmlformats.org/officeDocument/2006/relationships/oleObject" Target="../embeddings/oleObject124.bin"/><Relationship Id="rId4" Type="http://schemas.openxmlformats.org/officeDocument/2006/relationships/image" Target="../media/image211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wmf"/><Relationship Id="rId3" Type="http://schemas.openxmlformats.org/officeDocument/2006/relationships/image" Target="../media/image271.png"/><Relationship Id="rId7" Type="http://schemas.openxmlformats.org/officeDocument/2006/relationships/oleObject" Target="../embeddings/oleObject12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269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236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9.bin"/><Relationship Id="rId3" Type="http://schemas.openxmlformats.org/officeDocument/2006/relationships/image" Target="../media/image246.png"/><Relationship Id="rId7" Type="http://schemas.openxmlformats.org/officeDocument/2006/relationships/image" Target="../media/image273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128.bin"/><Relationship Id="rId11" Type="http://schemas.openxmlformats.org/officeDocument/2006/relationships/image" Target="../media/image275.wmf"/><Relationship Id="rId5" Type="http://schemas.openxmlformats.org/officeDocument/2006/relationships/image" Target="../media/image272.wmf"/><Relationship Id="rId10" Type="http://schemas.openxmlformats.org/officeDocument/2006/relationships/oleObject" Target="../embeddings/oleObject130.bin"/><Relationship Id="rId4" Type="http://schemas.openxmlformats.org/officeDocument/2006/relationships/oleObject" Target="../embeddings/oleObject127.bin"/><Relationship Id="rId9" Type="http://schemas.openxmlformats.org/officeDocument/2006/relationships/image" Target="../media/image274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결합확률질량함수의 성질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11560" y="884312"/>
            <a:ext cx="7872040" cy="561109"/>
            <a:chOff x="611560" y="2780928"/>
            <a:chExt cx="7872040" cy="561109"/>
          </a:xfrm>
        </p:grpSpPr>
        <p:sp>
          <p:nvSpPr>
            <p:cNvPr id="9" name="순서도: 순차적 액세스 저장소 8"/>
            <p:cNvSpPr/>
            <p:nvPr/>
          </p:nvSpPr>
          <p:spPr>
            <a:xfrm>
              <a:off x="611560" y="27809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242084" y="3299940"/>
              <a:ext cx="72415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내용 개체 틀 1"/>
            <p:cNvSpPr txBox="1">
              <a:spLocks/>
            </p:cNvSpPr>
            <p:nvPr/>
          </p:nvSpPr>
          <p:spPr bwMode="auto">
            <a:xfrm>
              <a:off x="1266056" y="2865950"/>
              <a:ext cx="6906344" cy="40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Blip>
                  <a:blip r:embed="rId3"/>
                </a:buBlip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spcBef>
                  <a:spcPts val="1200"/>
                </a:spcBef>
                <a:buSzPct val="90000"/>
                <a:buNone/>
                <a:defRPr/>
              </a:pPr>
              <a:r>
                <a:rPr lang="ko-KR" altLang="en-US" sz="2000" b="1" spc="-50" dirty="0">
                  <a:solidFill>
                    <a:srgbClr val="00A0C6"/>
                  </a:solidFill>
                </a:rPr>
                <a:t>동전 네 번 던지기</a:t>
              </a:r>
              <a:endParaRPr lang="en-US" altLang="ko-KR" sz="2000" b="1" spc="-50" dirty="0">
                <a:solidFill>
                  <a:srgbClr val="00A0C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333500" y="1519684"/>
                <a:ext cx="7086600" cy="3847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 : </m:t>
                    </m:r>
                  </m:oMath>
                </a14:m>
                <a:r>
                  <a:rPr lang="ko-KR" altLang="en-US" sz="1900" spc="-100" dirty="0">
                    <a:latin typeface="+mn-ea"/>
                    <a:ea typeface="+mn-ea"/>
                  </a:rPr>
                  <a:t>처음 결과가 앞면이면 </a:t>
                </a:r>
                <a14:m>
                  <m:oMath xmlns:m="http://schemas.openxmlformats.org/officeDocument/2006/math"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1</m:t>
                    </m:r>
                  </m:oMath>
                </a14:m>
                <a:r>
                  <a:rPr lang="ko-KR" altLang="en-US" sz="1900" spc="-100" dirty="0">
                    <a:latin typeface="+mn-ea"/>
                    <a:ea typeface="+mn-ea"/>
                  </a:rPr>
                  <a:t>이고 뒷면이면 </a:t>
                </a:r>
                <a14:m>
                  <m:oMath xmlns:m="http://schemas.openxmlformats.org/officeDocument/2006/math"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0,  </m:t>
                    </m:r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 : </m:t>
                    </m:r>
                  </m:oMath>
                </a14:m>
                <a:r>
                  <a:rPr lang="ko-KR" altLang="en-US" sz="1900" spc="-100" dirty="0">
                    <a:latin typeface="+mn-ea"/>
                    <a:ea typeface="+mn-ea"/>
                  </a:rPr>
                  <a:t>앞면</a:t>
                </a:r>
                <a14:m>
                  <m:oMath xmlns:m="http://schemas.openxmlformats.org/officeDocument/2006/math"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𝐻</m:t>
                    </m:r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1900" spc="-100" dirty="0">
                    <a:latin typeface="+mn-ea"/>
                    <a:ea typeface="+mn-ea"/>
                  </a:rPr>
                  <a:t>이 나온 횟수</a:t>
                </a: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1519684"/>
                <a:ext cx="7086600" cy="384721"/>
              </a:xfrm>
              <a:prstGeom prst="rect">
                <a:avLst/>
              </a:prstGeom>
              <a:blipFill rotWithShape="1">
                <a:blip r:embed="rId4"/>
                <a:stretch>
                  <a:fillRect t="-7937" r="-775" b="-269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653312"/>
              </p:ext>
            </p:extLst>
          </p:nvPr>
        </p:nvGraphicFramePr>
        <p:xfrm>
          <a:off x="1406153" y="2060849"/>
          <a:ext cx="7001247" cy="740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3" name="Equation" r:id="rId5" imgW="4953000" imgH="533400" progId="Equation.DSMT4">
                  <p:embed/>
                </p:oleObj>
              </mc:Choice>
              <mc:Fallback>
                <p:oleObj name="Equation" r:id="rId5" imgW="4953000" imgH="5334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153" y="2060849"/>
                        <a:ext cx="7001247" cy="7409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내용 개체 틀 1"/>
              <p:cNvSpPr txBox="1">
                <a:spLocks/>
              </p:cNvSpPr>
              <p:nvPr/>
            </p:nvSpPr>
            <p:spPr bwMode="auto">
              <a:xfrm>
                <a:off x="323369" y="3601492"/>
                <a:ext cx="8209071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Book Antiqua" pitchFamily="18" charset="0"/>
                  </a:rPr>
                  <a:t>의</a:t>
                </a:r>
                <a:r>
                  <a:rPr lang="en-US" altLang="ko-KR" sz="2000" dirty="0">
                    <a:latin typeface="Book Antiqua" pitchFamily="18" charset="0"/>
                  </a:rPr>
                  <a:t> </a:t>
                </a:r>
                <a:r>
                  <a:rPr lang="ko-KR" altLang="en-US" sz="2000" dirty="0">
                    <a:latin typeface="Book Antiqua" pitchFamily="18" charset="0"/>
                  </a:rPr>
                  <a:t>확률질량함수 </a:t>
                </a:r>
                <a:r>
                  <a:rPr lang="en-US" altLang="ko-KR" sz="2000" dirty="0">
                    <a:latin typeface="Book Antiqua" pitchFamily="18" charset="0"/>
                  </a:rPr>
                  <a:t>:</a:t>
                </a:r>
                <a:endParaRPr lang="ko-KR" altLang="en-US" sz="20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15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369" y="3601492"/>
                <a:ext cx="8209071" cy="403572"/>
              </a:xfrm>
              <a:prstGeom prst="rect">
                <a:avLst/>
              </a:prstGeom>
              <a:blipFill rotWithShape="1">
                <a:blip r:embed="rId7"/>
                <a:stretch>
                  <a:fillRect l="-594" t="-10606" b="-272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96940"/>
              </p:ext>
            </p:extLst>
          </p:nvPr>
        </p:nvGraphicFramePr>
        <p:xfrm>
          <a:off x="3143250" y="3367583"/>
          <a:ext cx="2555875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44" name="Equation" r:id="rId8" imgW="1714500" imgH="635000" progId="Equation.DSMT4">
                  <p:embed/>
                </p:oleObj>
              </mc:Choice>
              <mc:Fallback>
                <p:oleObj name="Equation" r:id="rId8" imgW="1714500" imgH="6350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3250" y="3367583"/>
                        <a:ext cx="2555875" cy="92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454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결합확률질량함수의 성질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11560" y="884312"/>
            <a:ext cx="7872040" cy="561109"/>
            <a:chOff x="611560" y="2780928"/>
            <a:chExt cx="7872040" cy="561109"/>
          </a:xfrm>
        </p:grpSpPr>
        <p:sp>
          <p:nvSpPr>
            <p:cNvPr id="9" name="순서도: 순차적 액세스 저장소 8"/>
            <p:cNvSpPr/>
            <p:nvPr/>
          </p:nvSpPr>
          <p:spPr>
            <a:xfrm>
              <a:off x="611560" y="27809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242084" y="3299940"/>
              <a:ext cx="72415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내용 개체 틀 1"/>
            <p:cNvSpPr txBox="1">
              <a:spLocks/>
            </p:cNvSpPr>
            <p:nvPr/>
          </p:nvSpPr>
          <p:spPr bwMode="auto">
            <a:xfrm>
              <a:off x="1266056" y="2865950"/>
              <a:ext cx="6906344" cy="40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Blip>
                  <a:blip r:embed="rId3"/>
                </a:buBlip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spcBef>
                  <a:spcPts val="1200"/>
                </a:spcBef>
                <a:buSzPct val="90000"/>
                <a:buNone/>
                <a:defRPr/>
              </a:pPr>
              <a:r>
                <a:rPr lang="ko-KR" altLang="en-US" sz="2000" b="1" spc="-50" dirty="0">
                  <a:solidFill>
                    <a:srgbClr val="00A0C6"/>
                  </a:solidFill>
                </a:rPr>
                <a:t>동전 네 번 던지기</a:t>
              </a:r>
              <a:endParaRPr lang="en-US" altLang="ko-KR" sz="2000" b="1" spc="-50" dirty="0">
                <a:solidFill>
                  <a:srgbClr val="00A0C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1333500" y="1519684"/>
                <a:ext cx="7086600" cy="3847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 : </m:t>
                    </m:r>
                  </m:oMath>
                </a14:m>
                <a:r>
                  <a:rPr lang="ko-KR" altLang="en-US" sz="1900" spc="-100" dirty="0">
                    <a:latin typeface="+mn-ea"/>
                    <a:ea typeface="+mn-ea"/>
                  </a:rPr>
                  <a:t>처음 결과가 앞면이면 </a:t>
                </a:r>
                <a14:m>
                  <m:oMath xmlns:m="http://schemas.openxmlformats.org/officeDocument/2006/math"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1</m:t>
                    </m:r>
                  </m:oMath>
                </a14:m>
                <a:r>
                  <a:rPr lang="ko-KR" altLang="en-US" sz="1900" spc="-100" dirty="0">
                    <a:latin typeface="+mn-ea"/>
                    <a:ea typeface="+mn-ea"/>
                  </a:rPr>
                  <a:t>이고 뒷면이면 </a:t>
                </a:r>
                <a14:m>
                  <m:oMath xmlns:m="http://schemas.openxmlformats.org/officeDocument/2006/math"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0,  </m:t>
                    </m:r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 : </m:t>
                    </m:r>
                  </m:oMath>
                </a14:m>
                <a:r>
                  <a:rPr lang="ko-KR" altLang="en-US" sz="1900" spc="-100" dirty="0">
                    <a:latin typeface="+mn-ea"/>
                    <a:ea typeface="+mn-ea"/>
                  </a:rPr>
                  <a:t>앞면</a:t>
                </a:r>
                <a14:m>
                  <m:oMath xmlns:m="http://schemas.openxmlformats.org/officeDocument/2006/math"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𝐻</m:t>
                    </m:r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1900" spc="-100" dirty="0">
                    <a:latin typeface="+mn-ea"/>
                    <a:ea typeface="+mn-ea"/>
                  </a:rPr>
                  <a:t>이 나온 횟수</a:t>
                </a: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1519684"/>
                <a:ext cx="7086600" cy="384721"/>
              </a:xfrm>
              <a:prstGeom prst="rect">
                <a:avLst/>
              </a:prstGeom>
              <a:blipFill rotWithShape="1">
                <a:blip r:embed="rId4"/>
                <a:stretch>
                  <a:fillRect t="-7937" r="-775" b="-269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043572"/>
              </p:ext>
            </p:extLst>
          </p:nvPr>
        </p:nvGraphicFramePr>
        <p:xfrm>
          <a:off x="1406153" y="2060849"/>
          <a:ext cx="7001247" cy="740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25" name="Equation" r:id="rId5" imgW="4953000" imgH="533400" progId="Equation.DSMT4">
                  <p:embed/>
                </p:oleObj>
              </mc:Choice>
              <mc:Fallback>
                <p:oleObj name="Equation" r:id="rId5" imgW="4953000" imgH="533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153" y="2060849"/>
                        <a:ext cx="7001247" cy="7409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내용 개체 틀 1"/>
              <p:cNvSpPr txBox="1">
                <a:spLocks/>
              </p:cNvSpPr>
              <p:nvPr/>
            </p:nvSpPr>
            <p:spPr bwMode="auto">
              <a:xfrm>
                <a:off x="323369" y="3601492"/>
                <a:ext cx="8209071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ko-KR" altLang="en-US" sz="2000" dirty="0">
                    <a:latin typeface="Cambria Math"/>
                  </a:rPr>
                  <a:t>의</a:t>
                </a:r>
                <a:r>
                  <a:rPr lang="en-US" altLang="ko-KR" sz="2000" dirty="0">
                    <a:latin typeface="Cambria Math"/>
                  </a:rPr>
                  <a:t> </a:t>
                </a:r>
                <a:r>
                  <a:rPr lang="ko-KR" altLang="en-US" sz="2000" dirty="0">
                    <a:latin typeface="Cambria Math"/>
                  </a:rPr>
                  <a:t>확률질량함수 </a:t>
                </a:r>
                <a:r>
                  <a:rPr lang="en-US" altLang="ko-KR" sz="2000" dirty="0">
                    <a:latin typeface="Cambria Math"/>
                  </a:rPr>
                  <a:t>:</a:t>
                </a:r>
                <a:endParaRPr lang="ko-KR" altLang="en-US" sz="200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15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369" y="3601492"/>
                <a:ext cx="8209071" cy="403572"/>
              </a:xfrm>
              <a:prstGeom prst="rect">
                <a:avLst/>
              </a:prstGeom>
              <a:blipFill rotWithShape="1">
                <a:blip r:embed="rId7"/>
                <a:stretch>
                  <a:fillRect l="-594" t="-7576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905661"/>
              </p:ext>
            </p:extLst>
          </p:nvPr>
        </p:nvGraphicFramePr>
        <p:xfrm>
          <a:off x="3540019" y="4114800"/>
          <a:ext cx="5081800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26" name="Equation" r:id="rId8" imgW="3632200" imgH="1422400" progId="Equation.DSMT4">
                  <p:embed/>
                </p:oleObj>
              </mc:Choice>
              <mc:Fallback>
                <p:oleObj name="Equation" r:id="rId8" imgW="3632200" imgH="14224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019" y="4114800"/>
                        <a:ext cx="5081800" cy="195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3175071"/>
              </p:ext>
            </p:extLst>
          </p:nvPr>
        </p:nvGraphicFramePr>
        <p:xfrm>
          <a:off x="706302" y="4141872"/>
          <a:ext cx="2489472" cy="1981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27" name="Equation" r:id="rId10" imgW="1778000" imgH="1447800" progId="Equation.DSMT4">
                  <p:embed/>
                </p:oleObj>
              </mc:Choice>
              <mc:Fallback>
                <p:oleObj name="Equation" r:id="rId10" imgW="1778000" imgH="14478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302" y="4141872"/>
                        <a:ext cx="2489472" cy="19811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448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결합확률질량함수의 성질</a:t>
            </a:r>
          </a:p>
        </p:txBody>
      </p:sp>
      <p:sp>
        <p:nvSpPr>
          <p:cNvPr id="16" name="내용 개체 틀 1"/>
          <p:cNvSpPr txBox="1">
            <a:spLocks/>
          </p:cNvSpPr>
          <p:nvPr/>
        </p:nvSpPr>
        <p:spPr bwMode="auto">
          <a:xfrm>
            <a:off x="323369" y="832892"/>
            <a:ext cx="8209071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Cambria Math"/>
              </a:rPr>
              <a:t>앞의 </a:t>
            </a:r>
            <a:r>
              <a:rPr lang="ko-KR" altLang="en-US" sz="2000" dirty="0" err="1">
                <a:latin typeface="Cambria Math"/>
              </a:rPr>
              <a:t>결합확률표를</a:t>
            </a:r>
            <a:r>
              <a:rPr lang="ko-KR" altLang="en-US" sz="2000" dirty="0">
                <a:latin typeface="Cambria Math"/>
              </a:rPr>
              <a:t> 다시 </a:t>
            </a:r>
            <a:r>
              <a:rPr lang="ko-KR" altLang="en-US" sz="2000" dirty="0" smtClean="0">
                <a:latin typeface="Cambria Math"/>
              </a:rPr>
              <a:t>생각하자</a:t>
            </a:r>
            <a:endParaRPr lang="en-US" altLang="ko-KR" sz="2000" dirty="0">
              <a:latin typeface="Cambria Math"/>
            </a:endParaRPr>
          </a:p>
        </p:txBody>
      </p:sp>
      <p:pic>
        <p:nvPicPr>
          <p:cNvPr id="17" name="Picture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6" y="1196752"/>
            <a:ext cx="6181724" cy="1655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내용 개체 틀 1"/>
              <p:cNvSpPr txBox="1">
                <a:spLocks/>
              </p:cNvSpPr>
              <p:nvPr/>
            </p:nvSpPr>
            <p:spPr bwMode="auto">
              <a:xfrm>
                <a:off x="323369" y="3499892"/>
                <a:ext cx="8209071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:r>
                  <a:rPr lang="ko-KR" altLang="en-US" sz="2000" spc="-100" dirty="0" smtClean="0">
                    <a:latin typeface="+mn-ea"/>
                  </a:rPr>
                  <a:t>두 사건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</a:rPr>
                      <m:t>[</m:t>
                    </m:r>
                    <m:r>
                      <a:rPr lang="en-US" altLang="ko-KR" sz="2000" i="1" spc="-100" dirty="0" smtClean="0">
                        <a:latin typeface="Cambria Math"/>
                      </a:rPr>
                      <m:t>𝑋</m:t>
                    </m:r>
                    <m:r>
                      <a:rPr lang="en-US" altLang="ko-KR" sz="2000" i="1" spc="-100" dirty="0" smtClean="0">
                        <a:latin typeface="Cambria Math"/>
                      </a:rPr>
                      <m:t> = 0]</m:t>
                    </m:r>
                    <m:r>
                      <a:rPr lang="ko-KR" altLang="en-US" sz="2000" i="1" spc="-100" dirty="0">
                        <a:latin typeface="Cambria Math"/>
                      </a:rPr>
                      <m:t>과</m:t>
                    </m:r>
                    <m:r>
                      <a:rPr lang="ko-KR" altLang="en-US" sz="2000" i="1" spc="-100" dirty="0">
                        <a:latin typeface="Cambria Math"/>
                      </a:rPr>
                      <m:t> [</m:t>
                    </m:r>
                    <m:r>
                      <a:rPr lang="en-US" altLang="ko-KR" sz="2000" i="1" spc="-100" dirty="0">
                        <a:latin typeface="Cambria Math"/>
                      </a:rPr>
                      <m:t>𝑋</m:t>
                    </m:r>
                    <m:r>
                      <a:rPr lang="en-US" altLang="ko-KR" sz="2000" i="1" spc="-100" dirty="0">
                        <a:latin typeface="Cambria Math"/>
                      </a:rPr>
                      <m:t> = 1]</m:t>
                    </m:r>
                  </m:oMath>
                </a14:m>
                <a:r>
                  <a:rPr lang="ko-KR" altLang="en-US" sz="2000" spc="-100" dirty="0">
                    <a:latin typeface="+mn-ea"/>
                  </a:rPr>
                  <a:t>을 각각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2000" i="1" spc="-100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i="1" spc="-100" dirty="0" smtClean="0">
                            <a:latin typeface="Cambria Math"/>
                          </a:rPr>
                          <m:t>𝑌</m:t>
                        </m:r>
                        <m:r>
                          <a:rPr lang="ko-KR" altLang="en-US" sz="2000" i="1" spc="-100" dirty="0">
                            <a:latin typeface="Cambria Math"/>
                          </a:rPr>
                          <m:t> </m:t>
                        </m:r>
                        <m:r>
                          <a:rPr lang="en-US" altLang="ko-KR" sz="2000" i="1" spc="-100" dirty="0">
                            <a:latin typeface="Cambria Math"/>
                          </a:rPr>
                          <m:t>= 0</m:t>
                        </m:r>
                      </m:e>
                    </m:d>
                    <m:r>
                      <a:rPr lang="en-US" altLang="ko-KR" sz="2000" i="1" spc="-100" dirty="0">
                        <a:latin typeface="Cambria Math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 spc="-100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i="1" spc="-100" dirty="0">
                            <a:latin typeface="Cambria Math"/>
                          </a:rPr>
                          <m:t>𝑌</m:t>
                        </m:r>
                        <m:r>
                          <a:rPr lang="ko-KR" altLang="en-US" sz="2000" i="1" spc="-100" dirty="0">
                            <a:latin typeface="Cambria Math"/>
                          </a:rPr>
                          <m:t> </m:t>
                        </m:r>
                        <m:r>
                          <a:rPr lang="en-US" altLang="ko-KR" sz="2000" i="1" spc="-100" dirty="0">
                            <a:latin typeface="Cambria Math"/>
                          </a:rPr>
                          <m:t>= 1</m:t>
                        </m:r>
                      </m:e>
                    </m:d>
                    <m:r>
                      <a:rPr lang="en-US" altLang="ko-KR" sz="2000" i="1" spc="-100" dirty="0">
                        <a:latin typeface="Cambria Math"/>
                      </a:rPr>
                      <m:t>, 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2000" i="1" spc="-100" dirty="0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ko-KR" sz="2000" i="1" spc="-100" dirty="0">
                            <a:latin typeface="Cambria Math"/>
                          </a:rPr>
                          <m:t>𝑌</m:t>
                        </m:r>
                        <m:r>
                          <a:rPr lang="ko-KR" altLang="en-US" sz="2000" i="1" spc="-100" dirty="0">
                            <a:latin typeface="Cambria Math"/>
                          </a:rPr>
                          <m:t> </m:t>
                        </m:r>
                        <m:r>
                          <a:rPr lang="en-US" altLang="ko-KR" sz="2000" i="1" spc="-100" dirty="0">
                            <a:latin typeface="Cambria Math"/>
                          </a:rPr>
                          <m:t>= 2</m:t>
                        </m:r>
                      </m:e>
                    </m:d>
                    <m:r>
                      <a:rPr lang="en-US" altLang="ko-KR" sz="2000" i="1" spc="-100" dirty="0">
                        <a:latin typeface="Cambria Math"/>
                      </a:rPr>
                      <m:t>, </m:t>
                    </m:r>
                  </m:oMath>
                </a14:m>
                <a:r>
                  <a:rPr lang="en-US" altLang="ko-KR" sz="2000" i="1" spc="-100" dirty="0" smtClean="0">
                    <a:latin typeface="Cambria Math"/>
                  </a:rPr>
                  <a:t/>
                </a:r>
                <a:br>
                  <a:rPr lang="en-US" altLang="ko-KR" sz="2000" i="1" spc="-100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altLang="ko-KR" sz="2000" i="1" spc="-100" dirty="0">
                        <a:latin typeface="Cambria Math"/>
                      </a:rPr>
                      <m:t>[</m:t>
                    </m:r>
                    <m:r>
                      <a:rPr lang="en-US" altLang="ko-KR" sz="2000" i="1" spc="-100" dirty="0">
                        <a:latin typeface="Cambria Math"/>
                      </a:rPr>
                      <m:t>𝑌</m:t>
                    </m:r>
                    <m:r>
                      <a:rPr lang="ko-KR" altLang="en-US" sz="2000" i="1" spc="-100" dirty="0">
                        <a:latin typeface="Cambria Math"/>
                      </a:rPr>
                      <m:t> </m:t>
                    </m:r>
                    <m:r>
                      <a:rPr lang="en-US" altLang="ko-KR" sz="2000" i="1" spc="-100" dirty="0">
                        <a:latin typeface="Cambria Math"/>
                      </a:rPr>
                      <m:t>= 3], [</m:t>
                    </m:r>
                    <m:r>
                      <a:rPr lang="en-US" altLang="ko-KR" sz="2000" i="1" spc="-100" dirty="0">
                        <a:latin typeface="Cambria Math"/>
                      </a:rPr>
                      <m:t>𝑌</m:t>
                    </m:r>
                    <m:r>
                      <a:rPr lang="ko-KR" altLang="en-US" sz="2000" i="1" spc="-100" dirty="0">
                        <a:latin typeface="Cambria Math"/>
                      </a:rPr>
                      <m:t> </m:t>
                    </m:r>
                    <m:r>
                      <a:rPr lang="en-US" altLang="ko-KR" sz="2000" i="1" spc="-100" dirty="0">
                        <a:latin typeface="Cambria Math"/>
                      </a:rPr>
                      <m:t>= 4]</m:t>
                    </m:r>
                  </m:oMath>
                </a14:m>
                <a:r>
                  <a:rPr lang="ko-KR" altLang="en-US" sz="2000" spc="-100" dirty="0">
                    <a:latin typeface="+mn-ea"/>
                  </a:rPr>
                  <a:t>인 사건으로 분할할 수 있다</a:t>
                </a:r>
                <a:r>
                  <a:rPr lang="en-US" altLang="ko-KR" sz="2000" spc="-100" dirty="0">
                    <a:latin typeface="+mn-ea"/>
                  </a:rPr>
                  <a:t>. </a:t>
                </a:r>
                <a:r>
                  <a:rPr lang="ko-KR" altLang="en-US" sz="2000" spc="-100" dirty="0">
                    <a:latin typeface="+mn-ea"/>
                  </a:rPr>
                  <a:t>따라서 다음을 얻는다</a:t>
                </a:r>
                <a:r>
                  <a:rPr lang="en-US" altLang="ko-KR" sz="2000" spc="-100" dirty="0">
                    <a:latin typeface="+mn-ea"/>
                  </a:rPr>
                  <a:t>.</a:t>
                </a:r>
                <a:endParaRPr lang="ko-KR" altLang="en-US" sz="2000" spc="-10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369" y="3499892"/>
                <a:ext cx="8209071" cy="403572"/>
              </a:xfrm>
              <a:prstGeom prst="rect">
                <a:avLst/>
              </a:prstGeom>
              <a:blipFill rotWithShape="1">
                <a:blip r:embed="rId5"/>
                <a:stretch>
                  <a:fillRect l="-594" t="-6061" b="-10303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70613"/>
              </p:ext>
            </p:extLst>
          </p:nvPr>
        </p:nvGraphicFramePr>
        <p:xfrm>
          <a:off x="1043608" y="4365104"/>
          <a:ext cx="5767387" cy="1348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89" name="Equation" r:id="rId6" imgW="4152900" imgH="990600" progId="Equation.DSMT4">
                  <p:embed/>
                </p:oleObj>
              </mc:Choice>
              <mc:Fallback>
                <p:oleObj name="Equation" r:id="rId6" imgW="4152900" imgH="990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4365104"/>
                        <a:ext cx="5767387" cy="13489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4403928"/>
              </p:ext>
            </p:extLst>
          </p:nvPr>
        </p:nvGraphicFramePr>
        <p:xfrm>
          <a:off x="6134497" y="5811415"/>
          <a:ext cx="1893887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90" name="Equation" r:id="rId8" imgW="1282680" imgH="393480" progId="Equation.DSMT4">
                  <p:embed/>
                </p:oleObj>
              </mc:Choice>
              <mc:Fallback>
                <p:oleObj name="Equation" r:id="rId8" imgW="12826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4497" y="5811415"/>
                        <a:ext cx="1893887" cy="569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오른쪽 화살표 20"/>
          <p:cNvSpPr/>
          <p:nvPr/>
        </p:nvSpPr>
        <p:spPr>
          <a:xfrm>
            <a:off x="5670930" y="5963333"/>
            <a:ext cx="285752" cy="28575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81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563888" y="2420888"/>
            <a:ext cx="4411712" cy="876300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결합확률질량함수의 성질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67544" y="898396"/>
            <a:ext cx="8028756" cy="10828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685800" y="1082058"/>
                <a:ext cx="76708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spc="-100" dirty="0">
                    <a:latin typeface="+mn-ea"/>
                    <a:ea typeface="+mn-ea"/>
                  </a:rPr>
                  <a:t>주변확률질량함수</a:t>
                </a:r>
                <a:r>
                  <a:rPr lang="en-US" altLang="ko-KR" sz="2000" b="1" spc="-100" baseline="30000" dirty="0">
                    <a:latin typeface="+mn-ea"/>
                    <a:ea typeface="+mn-ea"/>
                  </a:rPr>
                  <a:t>marginal probability mass </a:t>
                </a:r>
                <a:r>
                  <a:rPr lang="en-US" altLang="ko-KR" sz="2000" b="1" spc="-100" baseline="30000" dirty="0" smtClean="0">
                    <a:latin typeface="+mn-ea"/>
                    <a:ea typeface="+mn-ea"/>
                  </a:rPr>
                  <a:t>function </a:t>
                </a:r>
                <a:r>
                  <a:rPr lang="en-US" altLang="ko-KR" sz="2000" spc="-100" dirty="0" smtClean="0">
                    <a:latin typeface="+mn-ea"/>
                    <a:ea typeface="+mn-ea"/>
                  </a:rPr>
                  <a:t>:  </a:t>
                </a:r>
                <a:r>
                  <a:rPr lang="ko-KR" altLang="en-US" sz="2000" spc="-100" dirty="0">
                    <a:latin typeface="+mn-ea"/>
                    <a:ea typeface="+mn-ea"/>
                  </a:rPr>
                  <a:t>이산확률변수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의 결합확률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에 대해 다음과 같이 </a:t>
                </a:r>
                <a:r>
                  <a:rPr lang="ko-KR" altLang="en-US" sz="2000" spc="-100" dirty="0" smtClean="0">
                    <a:latin typeface="+mn-ea"/>
                    <a:ea typeface="+mn-ea"/>
                  </a:rPr>
                  <a:t>정의되는 </a:t>
                </a:r>
                <a:r>
                  <a:rPr lang="ko-KR" altLang="en-US" sz="2000" spc="-100" dirty="0">
                    <a:latin typeface="+mn-ea"/>
                    <a:ea typeface="+mn-ea"/>
                  </a:rPr>
                  <a:t>함수</a:t>
                </a: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82058"/>
                <a:ext cx="7670800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874" t="-4310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289089" y="2695104"/>
                <a:ext cx="8209071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4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Book Antiqua" pitchFamily="18" charset="0"/>
                  </a:rPr>
                  <a:t>의 주변확률질량함수</a:t>
                </a: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089" y="2695104"/>
                <a:ext cx="8209071" cy="403572"/>
              </a:xfrm>
              <a:prstGeom prst="rect">
                <a:avLst/>
              </a:prstGeom>
              <a:blipFill rotWithShape="1">
                <a:blip r:embed="rId5"/>
                <a:stretch>
                  <a:fillRect l="-594" t="-10606" b="-227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5826812"/>
              </p:ext>
            </p:extLst>
          </p:nvPr>
        </p:nvGraphicFramePr>
        <p:xfrm>
          <a:off x="3758902" y="2627784"/>
          <a:ext cx="3935412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14" name="Equation" r:id="rId6" imgW="2527300" imgH="368300" progId="Equation.DSMT4">
                  <p:embed/>
                </p:oleObj>
              </mc:Choice>
              <mc:Fallback>
                <p:oleObj name="Equation" r:id="rId6" imgW="2527300" imgH="3683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8902" y="2627784"/>
                        <a:ext cx="3935412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107948"/>
              </p:ext>
            </p:extLst>
          </p:nvPr>
        </p:nvGraphicFramePr>
        <p:xfrm>
          <a:off x="3777952" y="3980358"/>
          <a:ext cx="39624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15" name="Equation" r:id="rId8" imgW="2501900" imgH="342900" progId="Equation.DSMT4">
                  <p:embed/>
                </p:oleObj>
              </mc:Choice>
              <mc:Fallback>
                <p:oleObj name="Equation" r:id="rId8" imgW="2501900" imgH="3429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7952" y="3980358"/>
                        <a:ext cx="396240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내용 개체 틀 1"/>
              <p:cNvSpPr txBox="1">
                <a:spLocks/>
              </p:cNvSpPr>
              <p:nvPr/>
            </p:nvSpPr>
            <p:spPr bwMode="auto">
              <a:xfrm>
                <a:off x="289089" y="4008140"/>
                <a:ext cx="8209071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4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ko-KR" altLang="en-US" sz="2000" dirty="0">
                    <a:latin typeface="Cambria Math"/>
                  </a:rPr>
                  <a:t>의 주변확률질량함수</a:t>
                </a:r>
              </a:p>
            </p:txBody>
          </p:sp>
        </mc:Choice>
        <mc:Fallback xmlns="">
          <p:sp>
            <p:nvSpPr>
              <p:cNvPr id="14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089" y="4008140"/>
                <a:ext cx="8209071" cy="403572"/>
              </a:xfrm>
              <a:prstGeom prst="rect">
                <a:avLst/>
              </a:prstGeom>
              <a:blipFill rotWithShape="1">
                <a:blip r:embed="rId10"/>
                <a:stretch>
                  <a:fillRect l="-594" t="-7576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/>
          <p:cNvSpPr/>
          <p:nvPr/>
        </p:nvSpPr>
        <p:spPr>
          <a:xfrm>
            <a:off x="3529608" y="3767708"/>
            <a:ext cx="4411712" cy="876300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0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변량의 확률계산</a:t>
            </a:r>
          </a:p>
        </p:txBody>
      </p:sp>
      <p:pic>
        <p:nvPicPr>
          <p:cNvPr id="12" name="Picture 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467544" y="984730"/>
            <a:ext cx="6225356" cy="932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67544" y="2352882"/>
            <a:ext cx="6225356" cy="932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85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결합확률질량함수의 성질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739318"/>
            <a:ext cx="8864600" cy="350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72322" y="4221088"/>
            <a:ext cx="2403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다음과 같이 결합확률표의 합을 구한다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458" y="4179331"/>
            <a:ext cx="5666014" cy="231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39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결합확률질량함수의 성질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64818" y="836712"/>
                <a:ext cx="835824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</a:t>
                </a:r>
                <a:r>
                  <a:rPr lang="ko-KR" altLang="en-US" sz="1700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주변확률질량함수를는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다음과 같다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18" y="836712"/>
                <a:ext cx="8358246" cy="353943"/>
              </a:xfrm>
              <a:prstGeom prst="rect">
                <a:avLst/>
              </a:prstGeom>
              <a:blipFill rotWithShape="1">
                <a:blip r:embed="rId2"/>
                <a:stretch>
                  <a:fillRect l="-511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079" y="839635"/>
            <a:ext cx="3986212" cy="92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64818" y="2394489"/>
                <a:ext cx="835824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</a:t>
                </a:r>
                <a:r>
                  <a:rPr lang="ko-KR" altLang="en-US" sz="1700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주변확률질량함수를는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다음과 같다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18" y="2394489"/>
                <a:ext cx="8358246" cy="353943"/>
              </a:xfrm>
              <a:prstGeom prst="rect">
                <a:avLst/>
              </a:prstGeom>
              <a:blipFill rotWithShape="1">
                <a:blip r:embed="rId4"/>
                <a:stretch>
                  <a:fillRect l="-511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108" y="2407399"/>
            <a:ext cx="3967671" cy="877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64818" y="3852337"/>
                <a:ext cx="835824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(c)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구하고자 하는 확률은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𝑃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(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𝑋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≤ 1) = </m:t>
                      </m:r>
                      <m:r>
                        <a:rPr lang="en-US" altLang="ko-KR" sz="1700" i="1" spc="-150" dirty="0" err="1">
                          <a:latin typeface="Cambria Math"/>
                          <a:ea typeface="HY신명조" panose="02030600000101010101" pitchFamily="18" charset="-127"/>
                        </a:rPr>
                        <m:t>𝑓</m:t>
                      </m:r>
                      <m:r>
                        <a:rPr lang="en-US" altLang="ko-KR" sz="1700" i="1" spc="-150" baseline="-25000" dirty="0" err="1">
                          <a:latin typeface="Cambria Math"/>
                          <a:ea typeface="HY신명조" panose="02030600000101010101" pitchFamily="18" charset="-127"/>
                        </a:rPr>
                        <m:t>𝑋</m:t>
                      </m:r>
                      <m:r>
                        <a:rPr lang="en-US" altLang="ko-KR" sz="1700" i="1" spc="-150" dirty="0">
                          <a:latin typeface="Cambria Math"/>
                          <a:ea typeface="HY신명조" panose="02030600000101010101" pitchFamily="18" charset="-127"/>
                        </a:rPr>
                        <m:t>(0) + </m:t>
                      </m:r>
                      <m:r>
                        <a:rPr lang="en-US" altLang="ko-KR" sz="1700" i="1" spc="-150" dirty="0" err="1">
                          <a:latin typeface="Cambria Math"/>
                          <a:ea typeface="HY신명조" panose="02030600000101010101" pitchFamily="18" charset="-127"/>
                        </a:rPr>
                        <m:t>𝑓</m:t>
                      </m:r>
                      <m:r>
                        <a:rPr lang="en-US" altLang="ko-KR" sz="1700" i="1" spc="-150" baseline="-25000" dirty="0" err="1">
                          <a:latin typeface="Cambria Math"/>
                          <a:ea typeface="HY신명조" panose="02030600000101010101" pitchFamily="18" charset="-127"/>
                        </a:rPr>
                        <m:t>𝑋</m:t>
                      </m:r>
                      <m:r>
                        <a:rPr lang="en-US" altLang="ko-KR" sz="1700" i="1" spc="-150" dirty="0">
                          <a:latin typeface="Cambria Math"/>
                          <a:ea typeface="HY신명조" panose="02030600000101010101" pitchFamily="18" charset="-127"/>
                        </a:rPr>
                        <m:t>(1) = 0.32 + 0.39 = 0.71</m:t>
                      </m:r>
                    </m:oMath>
                  </m:oMathPara>
                </a14:m>
                <a:endParaRPr lang="ko-KR" altLang="en-US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18" y="3852337"/>
                <a:ext cx="8358246" cy="615553"/>
              </a:xfrm>
              <a:prstGeom prst="rect">
                <a:avLst/>
              </a:prstGeom>
              <a:blipFill rotWithShape="1">
                <a:blip r:embed="rId6"/>
                <a:stretch>
                  <a:fillRect l="-511" t="-2970" b="-7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64818" y="5076473"/>
                <a:ext cx="835824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(d)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구하고자 하는 확률은 다음과 같다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𝑃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(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𝑌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≤ 1) = </m:t>
                      </m:r>
                      <m:r>
                        <a:rPr lang="en-US" altLang="ko-KR" sz="1700" i="1" spc="-150" dirty="0" err="1">
                          <a:solidFill>
                            <a:srgbClr val="000000"/>
                          </a:solidFill>
                          <a:latin typeface="Cambria Math"/>
                          <a:ea typeface="HY신명조" panose="02030600000101010101" pitchFamily="18" charset="-127"/>
                        </a:rPr>
                        <m:t>𝑓</m:t>
                      </m:r>
                      <m:r>
                        <a:rPr lang="en-US" altLang="ko-KR" sz="1700" i="1" spc="-150" baseline="-25000" dirty="0" err="1">
                          <a:solidFill>
                            <a:srgbClr val="000000"/>
                          </a:solidFill>
                          <a:latin typeface="Cambria Math"/>
                          <a:ea typeface="HY신명조" panose="02030600000101010101" pitchFamily="18" charset="-127"/>
                        </a:rPr>
                        <m:t>𝑌</m:t>
                      </m:r>
                      <m:r>
                        <a:rPr lang="en-US" altLang="ko-KR" sz="1700" i="1" spc="-150" dirty="0">
                          <a:solidFill>
                            <a:srgbClr val="000000"/>
                          </a:solidFill>
                          <a:latin typeface="Cambria Math"/>
                          <a:ea typeface="HY신명조" panose="02030600000101010101" pitchFamily="18" charset="-127"/>
                        </a:rPr>
                        <m:t>(0) </m:t>
                      </m:r>
                      <m:r>
                        <a:rPr lang="en-US" altLang="ko-KR" sz="1700" i="1" spc="-150" dirty="0">
                          <a:latin typeface="Cambria Math"/>
                          <a:ea typeface="HY신명조" panose="02030600000101010101" pitchFamily="18" charset="-127"/>
                        </a:rPr>
                        <m:t>+</m:t>
                      </m:r>
                      <m:r>
                        <a:rPr lang="en-US" altLang="ko-KR" sz="1700" i="1" spc="-150" dirty="0">
                          <a:solidFill>
                            <a:srgbClr val="000000"/>
                          </a:solidFill>
                          <a:latin typeface="Cambria Math"/>
                          <a:ea typeface="HY신명조" panose="02030600000101010101" pitchFamily="18" charset="-127"/>
                        </a:rPr>
                        <m:t> </m:t>
                      </m:r>
                      <m:r>
                        <a:rPr lang="en-US" altLang="ko-KR" sz="1700" i="1" spc="-150" dirty="0" err="1">
                          <a:solidFill>
                            <a:srgbClr val="000000"/>
                          </a:solidFill>
                          <a:latin typeface="Cambria Math"/>
                          <a:ea typeface="HY신명조" panose="02030600000101010101" pitchFamily="18" charset="-127"/>
                        </a:rPr>
                        <m:t>𝑓</m:t>
                      </m:r>
                      <m:r>
                        <a:rPr lang="en-US" altLang="ko-KR" sz="1700" i="1" spc="-150" baseline="-25000" dirty="0" err="1">
                          <a:solidFill>
                            <a:srgbClr val="000000"/>
                          </a:solidFill>
                          <a:latin typeface="Cambria Math"/>
                          <a:ea typeface="HY신명조" panose="02030600000101010101" pitchFamily="18" charset="-127"/>
                        </a:rPr>
                        <m:t>𝑌</m:t>
                      </m:r>
                      <m:r>
                        <a:rPr lang="en-US" altLang="ko-KR" sz="1700" i="1" spc="-150" dirty="0">
                          <a:solidFill>
                            <a:srgbClr val="000000"/>
                          </a:solidFill>
                          <a:latin typeface="Cambria Math"/>
                          <a:ea typeface="HY신명조" panose="02030600000101010101" pitchFamily="18" charset="-127"/>
                        </a:rPr>
                        <m:t>(1) = 0.32 + 0.33 = 0.65</m:t>
                      </m:r>
                    </m:oMath>
                  </m:oMathPara>
                </a14:m>
                <a:endParaRPr lang="ko-KR" altLang="en-US" sz="1700" i="1" spc="-150" dirty="0">
                  <a:solidFill>
                    <a:srgbClr val="000000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18" y="5076473"/>
                <a:ext cx="8358246" cy="615553"/>
              </a:xfrm>
              <a:prstGeom prst="rect">
                <a:avLst/>
              </a:prstGeom>
              <a:blipFill rotWithShape="1">
                <a:blip r:embed="rId7"/>
                <a:stretch>
                  <a:fillRect l="-511" t="-2970" b="-7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282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결합확률질량함수의 성질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1"/>
              <p:cNvSpPr txBox="1">
                <a:spLocks/>
              </p:cNvSpPr>
              <p:nvPr/>
            </p:nvSpPr>
            <p:spPr bwMode="auto">
              <a:xfrm>
                <a:off x="323369" y="832892"/>
                <a:ext cx="8209071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</a:rPr>
                      <m:t>, </m:t>
                    </m:r>
                    <m:r>
                      <a:rPr lang="en-US" altLang="ko-KR" sz="2000" i="1" dirty="0" smtClean="0">
                        <a:latin typeface="Cambria Math"/>
                      </a:rPr>
                      <m:t>𝑌</m:t>
                    </m:r>
                    <m:r>
                      <a:rPr lang="en-US" altLang="ko-KR" sz="2000" i="1" dirty="0" smtClean="0">
                        <a:latin typeface="Cambria Math"/>
                      </a:rPr>
                      <m:t>, </m:t>
                    </m:r>
                    <m:r>
                      <a:rPr lang="en-US" altLang="ko-KR" sz="2000" i="1" dirty="0" smtClean="0">
                        <a:latin typeface="Cambria Math"/>
                      </a:rPr>
                      <m:t>𝑍</m:t>
                    </m:r>
                  </m:oMath>
                </a14:m>
                <a:r>
                  <a:rPr lang="ko-KR" altLang="en-US" sz="2000" dirty="0">
                    <a:latin typeface="Cambria Math"/>
                  </a:rPr>
                  <a:t>의 결합분포에 대한 주변확률질량함수</a:t>
                </a:r>
              </a:p>
            </p:txBody>
          </p:sp>
        </mc:Choice>
        <mc:Fallback xmlns="">
          <p:sp>
            <p:nvSpPr>
              <p:cNvPr id="12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369" y="832892"/>
                <a:ext cx="8209071" cy="403572"/>
              </a:xfrm>
              <a:prstGeom prst="rect">
                <a:avLst/>
              </a:prstGeom>
              <a:blipFill rotWithShape="1">
                <a:blip r:embed="rId4"/>
                <a:stretch>
                  <a:fillRect l="-594" t="-7576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987624"/>
              </p:ext>
            </p:extLst>
          </p:nvPr>
        </p:nvGraphicFramePr>
        <p:xfrm>
          <a:off x="3357554" y="1560889"/>
          <a:ext cx="3540125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60" name="Equation" r:id="rId5" imgW="2234880" imgH="368280" progId="Equation.DSMT4">
                  <p:embed/>
                </p:oleObj>
              </mc:Choice>
              <mc:Fallback>
                <p:oleObj name="Equation" r:id="rId5" imgW="223488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54" y="1560889"/>
                        <a:ext cx="3540125" cy="568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785786" y="1578976"/>
                <a:ext cx="24497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의 주변확률질량함수 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:</a:t>
                </a:r>
                <a:endParaRPr lang="ko-KR" altLang="en-US" spc="-100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86" y="1578976"/>
                <a:ext cx="244971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197" r="-1493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273186"/>
              </p:ext>
            </p:extLst>
          </p:nvPr>
        </p:nvGraphicFramePr>
        <p:xfrm>
          <a:off x="3367088" y="2265362"/>
          <a:ext cx="351948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61" name="Equation" r:id="rId8" imgW="2222280" imgH="342720" progId="Equation.DSMT4">
                  <p:embed/>
                </p:oleObj>
              </mc:Choice>
              <mc:Fallback>
                <p:oleObj name="Equation" r:id="rId8" imgW="222228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7088" y="2265362"/>
                        <a:ext cx="3519487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직사각형 15"/>
              <p:cNvSpPr/>
              <p:nvPr/>
            </p:nvSpPr>
            <p:spPr>
              <a:xfrm>
                <a:off x="785786" y="2265020"/>
                <a:ext cx="24400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의 주변확률질량함수 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:</a:t>
                </a:r>
                <a:endParaRPr lang="ko-KR" altLang="en-US" spc="-100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86" y="2265020"/>
                <a:ext cx="2440092" cy="369332"/>
              </a:xfrm>
              <a:prstGeom prst="rect">
                <a:avLst/>
              </a:prstGeom>
              <a:blipFill rotWithShape="1">
                <a:blip r:embed="rId10"/>
                <a:stretch>
                  <a:fillRect t="-8333" r="-15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594940"/>
              </p:ext>
            </p:extLst>
          </p:nvPr>
        </p:nvGraphicFramePr>
        <p:xfrm>
          <a:off x="3387725" y="3003103"/>
          <a:ext cx="3478213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62" name="Equation" r:id="rId11" imgW="2197080" imgH="368280" progId="Equation.DSMT4">
                  <p:embed/>
                </p:oleObj>
              </mc:Choice>
              <mc:Fallback>
                <p:oleObj name="Equation" r:id="rId11" imgW="219708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7725" y="3003103"/>
                        <a:ext cx="3478213" cy="569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785786" y="3021477"/>
                <a:ext cx="24449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𝑍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의 주변확률질량함수 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:</a:t>
                </a:r>
                <a:endParaRPr lang="ko-KR" altLang="en-US" spc="-100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86" y="3021477"/>
                <a:ext cx="2444900" cy="369332"/>
              </a:xfrm>
              <a:prstGeom prst="rect">
                <a:avLst/>
              </a:prstGeom>
              <a:blipFill rotWithShape="1">
                <a:blip r:embed="rId13"/>
                <a:stretch>
                  <a:fillRect t="-8333" r="-124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717794"/>
              </p:ext>
            </p:extLst>
          </p:nvPr>
        </p:nvGraphicFramePr>
        <p:xfrm>
          <a:off x="3473599" y="4077072"/>
          <a:ext cx="4122737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63" name="Equation" r:id="rId14" imgW="2603160" imgH="342720" progId="Equation.DSMT4">
                  <p:embed/>
                </p:oleObj>
              </mc:Choice>
              <mc:Fallback>
                <p:oleObj name="Equation" r:id="rId14" imgW="260316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599" y="4077072"/>
                        <a:ext cx="4122737" cy="528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785786" y="4099267"/>
                <a:ext cx="2682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의 결합확률질량함수 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:</a:t>
                </a:r>
                <a:endParaRPr lang="ko-KR" altLang="en-US" spc="-100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86" y="4099267"/>
                <a:ext cx="2682337" cy="369332"/>
              </a:xfrm>
              <a:prstGeom prst="rect">
                <a:avLst/>
              </a:prstGeom>
              <a:blipFill rotWithShape="1">
                <a:blip r:embed="rId16"/>
                <a:stretch>
                  <a:fillRect t="-8197" r="-45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5573647"/>
              </p:ext>
            </p:extLst>
          </p:nvPr>
        </p:nvGraphicFramePr>
        <p:xfrm>
          <a:off x="3503761" y="4857650"/>
          <a:ext cx="4062413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64" name="Equation" r:id="rId17" imgW="2565360" imgH="342720" progId="Equation.DSMT4">
                  <p:embed/>
                </p:oleObj>
              </mc:Choice>
              <mc:Fallback>
                <p:oleObj name="Equation" r:id="rId17" imgW="256536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761" y="4857650"/>
                        <a:ext cx="4062413" cy="530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직사각형 21"/>
              <p:cNvSpPr/>
              <p:nvPr/>
            </p:nvSpPr>
            <p:spPr>
              <a:xfrm>
                <a:off x="785786" y="4857319"/>
                <a:ext cx="26479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𝑍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의 결합확률질량함수 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:</a:t>
                </a:r>
                <a:endParaRPr lang="ko-KR" altLang="en-US" spc="-100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2" name="직사각형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86" y="4857319"/>
                <a:ext cx="2647904" cy="369332"/>
              </a:xfrm>
              <a:prstGeom prst="rect">
                <a:avLst/>
              </a:prstGeom>
              <a:blipFill rotWithShape="1">
                <a:blip r:embed="rId19"/>
                <a:stretch>
                  <a:fillRect t="-8333" r="-1152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52391"/>
              </p:ext>
            </p:extLst>
          </p:nvPr>
        </p:nvGraphicFramePr>
        <p:xfrm>
          <a:off x="3494236" y="5595391"/>
          <a:ext cx="4081463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565" name="Equation" r:id="rId20" imgW="2577960" imgH="368280" progId="Equation.DSMT4">
                  <p:embed/>
                </p:oleObj>
              </mc:Choice>
              <mc:Fallback>
                <p:oleObj name="Equation" r:id="rId20" imgW="257796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4236" y="5595391"/>
                        <a:ext cx="4081463" cy="569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785786" y="5613776"/>
                <a:ext cx="26871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𝑍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의 결합확률질량함수 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:</a:t>
                </a:r>
                <a:endParaRPr lang="ko-KR" altLang="en-US" spc="-100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86" y="5613776"/>
                <a:ext cx="2687146" cy="369332"/>
              </a:xfrm>
              <a:prstGeom prst="rect">
                <a:avLst/>
              </a:prstGeom>
              <a:blipFill rotWithShape="1">
                <a:blip r:embed="rId22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721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결합확률질량함수의 성질</a:t>
            </a:r>
          </a:p>
        </p:txBody>
      </p:sp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828600"/>
            <a:ext cx="8862707" cy="35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57158" y="4437112"/>
                <a:ext cx="85011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0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인 경우에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𝑦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가 취할 수 있는 값은 </a:t>
                </a:r>
                <a:r>
                  <a:rPr lang="en-US" altLang="ko-KR" sz="1600" i="1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(0, 1, 0)</a:t>
                </a:r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과 </a:t>
                </a:r>
                <a:r>
                  <a:rPr lang="en-US" altLang="ko-KR" sz="1600" i="1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(0, 1, 1)</a:t>
                </a:r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뿐이므로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0)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은 다음과 같다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4437112"/>
                <a:ext cx="8501122" cy="338554"/>
              </a:xfrm>
              <a:prstGeom prst="rect">
                <a:avLst/>
              </a:prstGeom>
              <a:blipFill rotWithShape="1">
                <a:blip r:embed="rId4"/>
                <a:stretch>
                  <a:fillRect l="-430"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7309912"/>
              </p:ext>
            </p:extLst>
          </p:nvPr>
        </p:nvGraphicFramePr>
        <p:xfrm>
          <a:off x="1327151" y="4745345"/>
          <a:ext cx="5781651" cy="627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00" name="Equation" r:id="rId5" imgW="3987720" imgH="444240" progId="Equation.DSMT4">
                  <p:embed/>
                </p:oleObj>
              </mc:Choice>
              <mc:Fallback>
                <p:oleObj name="Equation" r:id="rId5" imgW="39877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7151" y="4745345"/>
                        <a:ext cx="5781651" cy="6278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11560" y="5517232"/>
                <a:ext cx="85011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1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인 경우에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𝑦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가 취할 수 있는 값은 </a:t>
                </a:r>
                <a:r>
                  <a:rPr lang="en-US" altLang="ko-KR" sz="1600" i="1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1, 0, 0)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과 </a:t>
                </a:r>
                <a:r>
                  <a:rPr lang="en-US" altLang="ko-KR" sz="1600" i="1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1, 1, 1)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뿐이므로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1)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은 다음과 같다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517232"/>
                <a:ext cx="8501122" cy="338554"/>
              </a:xfrm>
              <a:prstGeom prst="rect">
                <a:avLst/>
              </a:prstGeom>
              <a:blipFill rotWithShape="1">
                <a:blip r:embed="rId7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629428"/>
              </p:ext>
            </p:extLst>
          </p:nvPr>
        </p:nvGraphicFramePr>
        <p:xfrm>
          <a:off x="1335089" y="5877272"/>
          <a:ext cx="5764211" cy="627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01" name="Equation" r:id="rId8" imgW="3974760" imgH="444240" progId="Equation.DSMT4">
                  <p:embed/>
                </p:oleObj>
              </mc:Choice>
              <mc:Fallback>
                <p:oleObj name="Equation" r:id="rId8" imgW="397476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089" y="5877272"/>
                        <a:ext cx="5764211" cy="6278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386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결합확률질량함수의 성질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7158" y="2276872"/>
                <a:ext cx="8429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가 취할 수 있는 값은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(1, 0), (0, 1), (1, 1)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뿐이므로 다음 확률을 얻는다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2276872"/>
                <a:ext cx="8429684" cy="338554"/>
              </a:xfrm>
              <a:prstGeom prst="rect">
                <a:avLst/>
              </a:prstGeom>
              <a:blipFill rotWithShape="1">
                <a:blip r:embed="rId3"/>
                <a:stretch>
                  <a:fillRect l="-434"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50828" y="5128866"/>
                <a:ext cx="8429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와</a:t>
                </a:r>
                <a14:m>
                  <m:oMath xmlns:m="http://schemas.openxmlformats.org/officeDocument/2006/math">
                    <m:r>
                      <a:rPr lang="ko-KR" altLang="en-US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결합확률질량함수는 다음과 같다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28" y="5128866"/>
                <a:ext cx="8429684" cy="338554"/>
              </a:xfrm>
              <a:prstGeom prst="rect">
                <a:avLst/>
              </a:prstGeom>
              <a:blipFill rotWithShape="1">
                <a:blip r:embed="rId4"/>
                <a:stretch>
                  <a:fillRect l="-362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750828" y="836712"/>
                <a:ext cx="842968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주변확률질량함수는 다음과 같다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28" y="836712"/>
                <a:ext cx="8429684" cy="338554"/>
              </a:xfrm>
              <a:prstGeom prst="rect">
                <a:avLst/>
              </a:prstGeom>
              <a:blipFill rotWithShape="1">
                <a:blip r:embed="rId5"/>
                <a:stretch>
                  <a:fillRect l="-362"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9180677"/>
              </p:ext>
            </p:extLst>
          </p:nvPr>
        </p:nvGraphicFramePr>
        <p:xfrm>
          <a:off x="5075239" y="851020"/>
          <a:ext cx="2325184" cy="8419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79" name="Equation" r:id="rId6" imgW="1714320" imgH="634680" progId="Equation.DSMT4">
                  <p:embed/>
                </p:oleObj>
              </mc:Choice>
              <mc:Fallback>
                <p:oleObj name="Equation" r:id="rId6" imgW="171432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5239" y="851020"/>
                        <a:ext cx="2325184" cy="8419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4117193"/>
              </p:ext>
            </p:extLst>
          </p:nvPr>
        </p:nvGraphicFramePr>
        <p:xfrm>
          <a:off x="1260497" y="2651606"/>
          <a:ext cx="5635603" cy="1726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80" name="Equation" r:id="rId8" imgW="4076640" imgH="1282680" progId="Equation.DSMT4">
                  <p:embed/>
                </p:oleObj>
              </mc:Choice>
              <mc:Fallback>
                <p:oleObj name="Equation" r:id="rId8" imgW="4076640" imgH="1282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0497" y="2651606"/>
                        <a:ext cx="5635603" cy="17269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87268"/>
              </p:ext>
            </p:extLst>
          </p:nvPr>
        </p:nvGraphicFramePr>
        <p:xfrm>
          <a:off x="4999666" y="4804044"/>
          <a:ext cx="3100726" cy="1649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81" name="Equation" r:id="rId10" imgW="2286000" imgH="1244520" progId="Equation.DSMT4">
                  <p:embed/>
                </p:oleObj>
              </mc:Choice>
              <mc:Fallback>
                <p:oleObj name="Equation" r:id="rId10" imgW="2286000" imgH="1244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9666" y="4804044"/>
                        <a:ext cx="3100726" cy="16492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892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결합확률밀도함수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467544" y="898396"/>
            <a:ext cx="8028756" cy="10828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685800" y="1082058"/>
                <a:ext cx="76708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spc="-100" dirty="0">
                    <a:latin typeface="+mn-ea"/>
                    <a:ea typeface="+mn-ea"/>
                  </a:rPr>
                  <a:t>결합확률밀도함수</a:t>
                </a:r>
                <a:r>
                  <a:rPr lang="en-US" altLang="ko-KR" sz="2000" b="1" spc="-100" baseline="30000" dirty="0">
                    <a:latin typeface="+mn-ea"/>
                    <a:ea typeface="+mn-ea"/>
                  </a:rPr>
                  <a:t>joint probability density </a:t>
                </a:r>
                <a:r>
                  <a:rPr lang="en-US" altLang="ko-KR" sz="2000" b="1" spc="-100" baseline="30000" dirty="0" smtClean="0">
                    <a:latin typeface="+mn-ea"/>
                    <a:ea typeface="+mn-ea"/>
                  </a:rPr>
                  <a:t>function</a:t>
                </a:r>
                <a:r>
                  <a:rPr lang="ko-KR" altLang="en-US" sz="2000" spc="-1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spc="-100" dirty="0" smtClean="0">
                    <a:latin typeface="+mn-ea"/>
                    <a:ea typeface="+mn-ea"/>
                  </a:rPr>
                  <a:t>: </a:t>
                </a:r>
                <a:r>
                  <a:rPr lang="ko-KR" altLang="en-US" sz="2000" spc="-100" dirty="0">
                    <a:latin typeface="+mn-ea"/>
                    <a:ea typeface="+mn-ea"/>
                  </a:rPr>
                  <a:t>연속확률변수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의 상태공간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𝑆</m:t>
                    </m:r>
                    <m:r>
                      <a:rPr lang="en-US" altLang="ko-KR" sz="2000" i="1" spc="-100" baseline="-25000" dirty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𝑆</m:t>
                    </m:r>
                    <m:r>
                      <a:rPr lang="en-US" altLang="ko-KR" sz="2000" i="1" spc="-100" baseline="-25000" dirty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에 대하여 다음 두 조건을 </a:t>
                </a:r>
                <a:r>
                  <a:rPr lang="ko-KR" altLang="en-US" sz="2000" spc="-100" dirty="0" smtClean="0">
                    <a:latin typeface="+mn-ea"/>
                    <a:ea typeface="+mn-ea"/>
                  </a:rPr>
                  <a:t>만족하는 </a:t>
                </a:r>
                <a:r>
                  <a:rPr lang="ko-KR" altLang="en-US" sz="2000" spc="-100" dirty="0">
                    <a:latin typeface="+mn-ea"/>
                    <a:ea typeface="+mn-ea"/>
                  </a:rPr>
                  <a:t>함수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endParaRPr lang="ko-KR" altLang="en-US" sz="2000" i="1" spc="-1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82058"/>
                <a:ext cx="7670800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874" t="-4310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633390" y="2273296"/>
            <a:ext cx="65722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spc="-100" dirty="0" smtClean="0">
                <a:latin typeface="Book Antiqua" pitchFamily="18" charset="0"/>
                <a:ea typeface="+mn-ea"/>
              </a:rPr>
              <a:t>① </a:t>
            </a:r>
            <a:r>
              <a:rPr lang="ko-KR" altLang="en-US" sz="2000" spc="-100" dirty="0" smtClean="0">
                <a:latin typeface="Book Antiqua" pitchFamily="18" charset="0"/>
                <a:ea typeface="+mn-ea"/>
              </a:rPr>
              <a:t>임의의 실수 </a:t>
            </a:r>
            <a:r>
              <a:rPr lang="en-US" altLang="ko-KR" sz="2000" i="1" spc="-100" dirty="0" smtClean="0">
                <a:latin typeface="Book Antiqua" pitchFamily="18" charset="0"/>
                <a:ea typeface="+mn-ea"/>
              </a:rPr>
              <a:t>x, y</a:t>
            </a:r>
            <a:r>
              <a:rPr lang="ko-KR" altLang="en-US" sz="2000" spc="-100" dirty="0" smtClean="0">
                <a:latin typeface="Book Antiqua" pitchFamily="18" charset="0"/>
                <a:ea typeface="+mn-ea"/>
              </a:rPr>
              <a:t>에 대하여 </a:t>
            </a:r>
            <a:r>
              <a:rPr lang="en-US" altLang="ko-KR" sz="2000" i="1" spc="-100" dirty="0" smtClean="0">
                <a:latin typeface="Book Antiqua" pitchFamily="18" charset="0"/>
                <a:ea typeface="+mn-ea"/>
              </a:rPr>
              <a:t>0 ≤ f(x, y) ≤ 1</a:t>
            </a:r>
            <a:r>
              <a:rPr lang="ko-KR" altLang="en-US" sz="2000" spc="-100" dirty="0" smtClean="0">
                <a:latin typeface="Book Antiqua" pitchFamily="18" charset="0"/>
                <a:ea typeface="+mn-ea"/>
              </a:rPr>
              <a:t>이다</a:t>
            </a:r>
            <a:r>
              <a:rPr lang="en-US" altLang="ko-KR" sz="2000" spc="-100" dirty="0" smtClean="0">
                <a:latin typeface="Book Antiqua" pitchFamily="18" charset="0"/>
                <a:ea typeface="+mn-ea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000" spc="-100" dirty="0">
                <a:latin typeface="Book Antiqua" pitchFamily="18" charset="0"/>
                <a:ea typeface="+mn-ea"/>
              </a:rPr>
              <a:t>②</a:t>
            </a:r>
            <a:endParaRPr lang="en-US" altLang="ko-KR" sz="2000" spc="-100" dirty="0">
              <a:latin typeface="Book Antiqua" pitchFamily="18" charset="0"/>
              <a:ea typeface="+mn-ea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2867680"/>
              </p:ext>
            </p:extLst>
          </p:nvPr>
        </p:nvGraphicFramePr>
        <p:xfrm>
          <a:off x="1031875" y="2989528"/>
          <a:ext cx="2524125" cy="583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98" name="Equation" r:id="rId4" imgW="1397000" imgH="330200" progId="Equation.DSMT4">
                  <p:embed/>
                </p:oleObj>
              </mc:Choice>
              <mc:Fallback>
                <p:oleObj name="Equation" r:id="rId4" imgW="1397000" imgH="330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875" y="2989528"/>
                        <a:ext cx="2524125" cy="583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1" y="3545114"/>
            <a:ext cx="4539996" cy="2544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07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결합확률밀도함수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1"/>
              <p:cNvSpPr txBox="1">
                <a:spLocks/>
              </p:cNvSpPr>
              <p:nvPr/>
            </p:nvSpPr>
            <p:spPr bwMode="auto">
              <a:xfrm>
                <a:off x="323369" y="832892"/>
                <a:ext cx="8209071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:r>
                  <a:rPr lang="ko-KR" altLang="en-US" sz="2000" dirty="0">
                    <a:latin typeface="Cambria Math"/>
                  </a:rPr>
                  <a:t>평면 위의 임의의 영역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𝐴</m:t>
                    </m:r>
                  </m:oMath>
                </a14:m>
                <a:r>
                  <a:rPr lang="ko-KR" altLang="en-US" sz="2000" dirty="0">
                    <a:latin typeface="Cambria Math"/>
                  </a:rPr>
                  <a:t>에 대하여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𝑃</m:t>
                    </m:r>
                    <m:r>
                      <a:rPr lang="en-US" altLang="ko-KR" sz="2000" i="1" dirty="0" smtClean="0">
                        <a:latin typeface="Cambria Math"/>
                      </a:rPr>
                      <m:t>[(</m:t>
                    </m:r>
                    <m:r>
                      <a:rPr lang="en-US" altLang="ko-KR" sz="2000" i="1" dirty="0" smtClean="0">
                        <a:latin typeface="Cambria Math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</a:rPr>
                      <m:t>, </m:t>
                    </m:r>
                    <m:r>
                      <a:rPr lang="en-US" altLang="ko-KR" sz="2000" i="1" dirty="0" smtClean="0">
                        <a:latin typeface="Cambria Math"/>
                      </a:rPr>
                      <m:t>𝑌</m:t>
                    </m:r>
                    <m:r>
                      <a:rPr lang="en-US" altLang="ko-KR" sz="2000" i="1" dirty="0" smtClean="0">
                        <a:latin typeface="Cambria Math"/>
                      </a:rPr>
                      <m:t>)∈ </m:t>
                    </m:r>
                    <m:r>
                      <a:rPr lang="en-US" altLang="ko-KR" sz="2000" i="1" dirty="0" smtClean="0">
                        <a:latin typeface="Cambria Math"/>
                      </a:rPr>
                      <m:t>𝐴</m:t>
                    </m:r>
                    <m:r>
                      <a:rPr lang="en-US" altLang="ko-KR" sz="2000" i="1" dirty="0" smtClean="0">
                        <a:latin typeface="Cambria Math"/>
                      </a:rPr>
                      <m:t>]</m:t>
                    </m:r>
                  </m:oMath>
                </a14:m>
                <a:r>
                  <a:rPr lang="ko-KR" altLang="en-US" sz="2000" dirty="0">
                    <a:latin typeface="Cambria Math"/>
                  </a:rPr>
                  <a:t>는</a:t>
                </a:r>
                <a:r>
                  <a:rPr lang="en-US" altLang="ko-KR" sz="2000" dirty="0">
                    <a:latin typeface="Cambria Math"/>
                  </a:rPr>
                  <a:t> </a:t>
                </a:r>
                <a:r>
                  <a:rPr lang="ko-KR" altLang="en-US" sz="2000" dirty="0">
                    <a:latin typeface="Cambria Math"/>
                  </a:rPr>
                  <a:t>다음과 같다</a:t>
                </a:r>
                <a:r>
                  <a:rPr lang="en-US" altLang="ko-KR" sz="2000" dirty="0">
                    <a:latin typeface="Cambria Math"/>
                  </a:rPr>
                  <a:t>.</a:t>
                </a:r>
                <a:endParaRPr lang="ko-KR" altLang="en-US" sz="2000" dirty="0">
                  <a:latin typeface="Cambria Math"/>
                </a:endParaRPr>
              </a:p>
            </p:txBody>
          </p:sp>
        </mc:Choice>
        <mc:Fallback xmlns="">
          <p:sp>
            <p:nvSpPr>
              <p:cNvPr id="8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369" y="832892"/>
                <a:ext cx="8209071" cy="403572"/>
              </a:xfrm>
              <a:prstGeom prst="rect">
                <a:avLst/>
              </a:prstGeom>
              <a:blipFill rotWithShape="1">
                <a:blip r:embed="rId4"/>
                <a:stretch>
                  <a:fillRect l="-594" t="-7576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5233695"/>
              </p:ext>
            </p:extLst>
          </p:nvPr>
        </p:nvGraphicFramePr>
        <p:xfrm>
          <a:off x="964381" y="1528763"/>
          <a:ext cx="3103563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78" name="Equation" r:id="rId5" imgW="1993900" imgH="292100" progId="Equation.DSMT4">
                  <p:embed/>
                </p:oleObj>
              </mc:Choice>
              <mc:Fallback>
                <p:oleObj name="Equation" r:id="rId5" imgW="1993900" imgH="2921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4381" y="1528763"/>
                        <a:ext cx="3103563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284984"/>
            <a:ext cx="3574824" cy="3104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55576" y="1340768"/>
            <a:ext cx="3549724" cy="792832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1"/>
              <p:cNvSpPr txBox="1">
                <a:spLocks/>
              </p:cNvSpPr>
              <p:nvPr/>
            </p:nvSpPr>
            <p:spPr bwMode="auto">
              <a:xfrm>
                <a:off x="323369" y="2636912"/>
                <a:ext cx="8325331" cy="1313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atinLnBrk="0">
                  <a:buFont typeface="Wingdings" panose="05000000000000000000" pitchFamily="2" charset="2"/>
                  <a:buChar char="v"/>
                </a:pPr>
                <a:r>
                  <a:rPr lang="ko-KR" altLang="en-US" sz="2000" dirty="0">
                    <a:latin typeface="Cambria Math"/>
                  </a:rPr>
                  <a:t>영역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𝐴</m:t>
                    </m:r>
                    <m:r>
                      <a:rPr lang="en-US" altLang="ko-KR" sz="2000" i="1" dirty="0" smtClean="0">
                        <a:latin typeface="Cambria Math"/>
                      </a:rPr>
                      <m:t> = {(</m:t>
                    </m:r>
                    <m:r>
                      <a:rPr lang="en-US" altLang="ko-KR" sz="2000" i="1" dirty="0" smtClean="0">
                        <a:latin typeface="Cambria Math"/>
                      </a:rPr>
                      <m:t>𝑥</m:t>
                    </m:r>
                    <m:r>
                      <a:rPr lang="en-US" altLang="ko-KR" sz="2000" i="1" dirty="0" smtClean="0">
                        <a:latin typeface="Cambria Math"/>
                      </a:rPr>
                      <m:t>, </m:t>
                    </m:r>
                    <m:r>
                      <a:rPr lang="en-US" altLang="ko-KR" sz="2000" i="1" dirty="0" smtClean="0">
                        <a:latin typeface="Cambria Math"/>
                      </a:rPr>
                      <m:t>𝑦</m:t>
                    </m:r>
                    <m:r>
                      <a:rPr lang="en-US" altLang="ko-KR" sz="2000" i="1" dirty="0" smtClean="0">
                        <a:latin typeface="Cambria Math"/>
                      </a:rPr>
                      <m:t>) : </m:t>
                    </m:r>
                    <m:r>
                      <a:rPr lang="en-US" altLang="ko-KR" sz="2000" i="1" dirty="0" smtClean="0">
                        <a:latin typeface="Cambria Math"/>
                      </a:rPr>
                      <m:t>𝑎</m:t>
                    </m:r>
                    <m:r>
                      <a:rPr lang="en-US" altLang="ko-KR" sz="2000" i="1" dirty="0" smtClean="0">
                        <a:latin typeface="Cambria Math"/>
                      </a:rPr>
                      <m:t> ≤ </m:t>
                    </m:r>
                    <m:r>
                      <a:rPr lang="en-US" altLang="ko-KR" sz="2000" i="1" dirty="0" smtClean="0">
                        <a:latin typeface="Cambria Math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</a:rPr>
                      <m:t> ≤ </m:t>
                    </m:r>
                    <m:r>
                      <a:rPr lang="en-US" altLang="ko-KR" sz="2000" i="1" dirty="0" smtClean="0">
                        <a:latin typeface="Cambria Math"/>
                      </a:rPr>
                      <m:t>𝑏</m:t>
                    </m:r>
                    <m:r>
                      <a:rPr lang="en-US" altLang="ko-KR" sz="2000" i="1" dirty="0" smtClean="0">
                        <a:latin typeface="Cambria Math"/>
                      </a:rPr>
                      <m:t>, </m:t>
                    </m:r>
                    <m:r>
                      <a:rPr lang="en-US" altLang="ko-KR" sz="2000" i="1" dirty="0" smtClean="0">
                        <a:latin typeface="Cambria Math"/>
                      </a:rPr>
                      <m:t>𝑐</m:t>
                    </m:r>
                    <m:r>
                      <a:rPr lang="en-US" altLang="ko-KR" sz="2000" i="1" dirty="0" smtClean="0">
                        <a:latin typeface="Cambria Math"/>
                      </a:rPr>
                      <m:t> ≤ </m:t>
                    </m:r>
                    <m:r>
                      <a:rPr lang="en-US" altLang="ko-KR" sz="2000" i="1" dirty="0" smtClean="0">
                        <a:latin typeface="Cambria Math"/>
                      </a:rPr>
                      <m:t>𝑌</m:t>
                    </m:r>
                    <m:r>
                      <a:rPr lang="en-US" altLang="ko-KR" sz="2000" i="1" dirty="0" smtClean="0">
                        <a:latin typeface="Cambria Math"/>
                      </a:rPr>
                      <m:t> ≤ </m:t>
                    </m:r>
                    <m:r>
                      <a:rPr lang="en-US" altLang="ko-KR" sz="2000" i="1" dirty="0" smtClean="0">
                        <a:latin typeface="Cambria Math"/>
                      </a:rPr>
                      <m:t>𝑑</m:t>
                    </m:r>
                    <m:r>
                      <a:rPr lang="en-US" altLang="ko-KR" sz="2000" i="1" dirty="0" smtClean="0">
                        <a:latin typeface="Cambria Math"/>
                      </a:rPr>
                      <m:t> }</m:t>
                    </m:r>
                  </m:oMath>
                </a14:m>
                <a:r>
                  <a:rPr lang="ko-KR" altLang="en-US" sz="2000" dirty="0">
                    <a:latin typeface="Cambria Math"/>
                  </a:rPr>
                  <a:t>에 대하여 </a:t>
                </a:r>
                <a:r>
                  <a:rPr lang="en-US" altLang="ko-KR" sz="2000" dirty="0" smtClean="0">
                    <a:latin typeface="Cambria Math"/>
                  </a:rPr>
                  <a:t/>
                </a:r>
                <a:br>
                  <a:rPr lang="en-US" altLang="ko-KR" sz="2000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𝑃</m:t>
                    </m:r>
                    <m:r>
                      <a:rPr lang="en-US" altLang="ko-KR" sz="2000" i="1" dirty="0" smtClean="0">
                        <a:latin typeface="Cambria Math"/>
                      </a:rPr>
                      <m:t>(</m:t>
                    </m:r>
                    <m:r>
                      <a:rPr lang="en-US" altLang="ko-KR" sz="2000" i="1" dirty="0" smtClean="0">
                        <a:latin typeface="Cambria Math"/>
                      </a:rPr>
                      <m:t>𝑎</m:t>
                    </m:r>
                    <m:r>
                      <a:rPr lang="en-US" altLang="ko-KR" sz="2000" i="1" dirty="0" smtClean="0">
                        <a:latin typeface="Cambria Math"/>
                      </a:rPr>
                      <m:t> ≤ </m:t>
                    </m:r>
                    <m:r>
                      <a:rPr lang="en-US" altLang="ko-KR" sz="2000" i="1" dirty="0" smtClean="0">
                        <a:latin typeface="Cambria Math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</a:rPr>
                      <m:t> ≤ </m:t>
                    </m:r>
                    <m:r>
                      <a:rPr lang="en-US" altLang="ko-KR" sz="2000" i="1" dirty="0" smtClean="0">
                        <a:latin typeface="Cambria Math"/>
                      </a:rPr>
                      <m:t>𝑏</m:t>
                    </m:r>
                    <m:r>
                      <a:rPr lang="en-US" altLang="ko-KR" sz="2000" i="1" dirty="0" smtClean="0">
                        <a:latin typeface="Cambria Math"/>
                      </a:rPr>
                      <m:t>, </m:t>
                    </m:r>
                    <m:r>
                      <a:rPr lang="en-US" altLang="ko-KR" sz="2000" i="1" dirty="0" smtClean="0">
                        <a:latin typeface="Cambria Math"/>
                      </a:rPr>
                      <m:t>𝑐</m:t>
                    </m:r>
                    <m:r>
                      <a:rPr lang="en-US" altLang="ko-KR" sz="2000" i="1" dirty="0" smtClean="0">
                        <a:latin typeface="Cambria Math"/>
                      </a:rPr>
                      <m:t> ≤ </m:t>
                    </m:r>
                    <m:r>
                      <a:rPr lang="en-US" altLang="ko-KR" sz="2000" i="1" dirty="0" smtClean="0">
                        <a:latin typeface="Cambria Math"/>
                      </a:rPr>
                      <m:t>𝑌</m:t>
                    </m:r>
                    <m:r>
                      <a:rPr lang="en-US" altLang="ko-KR" sz="2000" i="1" dirty="0" smtClean="0">
                        <a:latin typeface="Cambria Math"/>
                      </a:rPr>
                      <m:t> ≤ </m:t>
                    </m:r>
                    <m:r>
                      <a:rPr lang="en-US" altLang="ko-KR" sz="2000" i="1" dirty="0" smtClean="0">
                        <a:latin typeface="Cambria Math"/>
                      </a:rPr>
                      <m:t>𝑑</m:t>
                    </m:r>
                    <m:r>
                      <a:rPr lang="en-US" altLang="ko-KR" sz="20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Cambria Math"/>
                  </a:rPr>
                  <a:t>와 기하학적 의미</a:t>
                </a:r>
              </a:p>
            </p:txBody>
          </p:sp>
        </mc:Choice>
        <mc:Fallback xmlns="">
          <p:sp>
            <p:nvSpPr>
              <p:cNvPr id="12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369" y="2636912"/>
                <a:ext cx="8325331" cy="1313408"/>
              </a:xfrm>
              <a:prstGeom prst="rect">
                <a:avLst/>
              </a:prstGeom>
              <a:blipFill rotWithShape="1">
                <a:blip r:embed="rId8"/>
                <a:stretch>
                  <a:fillRect l="-586" t="-232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/>
          <p:cNvSpPr/>
          <p:nvPr/>
        </p:nvSpPr>
        <p:spPr>
          <a:xfrm>
            <a:off x="755576" y="3572272"/>
            <a:ext cx="4400624" cy="792832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08289"/>
              </p:ext>
            </p:extLst>
          </p:nvPr>
        </p:nvGraphicFramePr>
        <p:xfrm>
          <a:off x="890588" y="3692972"/>
          <a:ext cx="4073525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79" name="Equation" r:id="rId9" imgW="2616200" imgH="330200" progId="Equation.DSMT4">
                  <p:embed/>
                </p:oleObj>
              </mc:Choice>
              <mc:Fallback>
                <p:oleObj name="Equation" r:id="rId9" imgW="2616200" imgH="330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3692972"/>
                        <a:ext cx="4073525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237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결합확률밀도함수</a:t>
            </a:r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1" y="788054"/>
            <a:ext cx="8855529" cy="2815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57158" y="3687812"/>
            <a:ext cx="850112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구하고자 하는 확률은 그림과 같은 입체의 부피이며</a:t>
            </a:r>
            <a:r>
              <a:rPr lang="en-US" altLang="ko-KR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그 결과는 다음과 같다</a:t>
            </a:r>
            <a:r>
              <a:rPr lang="en-US" altLang="ko-KR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pic>
        <p:nvPicPr>
          <p:cNvPr id="14" name="_x97847656" descr="EMB000015acb1e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5528" y="4254337"/>
            <a:ext cx="3842414" cy="1927840"/>
          </a:xfrm>
          <a:prstGeom prst="rect">
            <a:avLst/>
          </a:prstGeom>
          <a:noFill/>
        </p:spPr>
      </p:pic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8362093"/>
              </p:ext>
            </p:extLst>
          </p:nvPr>
        </p:nvGraphicFramePr>
        <p:xfrm>
          <a:off x="677863" y="4211826"/>
          <a:ext cx="4033837" cy="2265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91" name="Equation" r:id="rId5" imgW="2755800" imgH="1587240" progId="Equation.DSMT4">
                  <p:embed/>
                </p:oleObj>
              </mc:Choice>
              <mc:Fallback>
                <p:oleObj name="Equation" r:id="rId5" imgW="2755800" imgH="1587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63" y="4211826"/>
                        <a:ext cx="4033837" cy="22656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448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결합확률밀도함수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7544" y="898396"/>
            <a:ext cx="8028756" cy="10828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685800" y="1082058"/>
                <a:ext cx="76708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spc="-100" dirty="0">
                    <a:latin typeface="+mn-ea"/>
                    <a:ea typeface="+mn-ea"/>
                  </a:rPr>
                  <a:t>주변확률밀도함수</a:t>
                </a:r>
                <a:r>
                  <a:rPr lang="en-US" altLang="ko-KR" sz="2000" b="1" spc="-100" baseline="30000" dirty="0">
                    <a:latin typeface="+mn-ea"/>
                    <a:ea typeface="+mn-ea"/>
                  </a:rPr>
                  <a:t>marginal probability density </a:t>
                </a:r>
                <a:r>
                  <a:rPr lang="en-US" altLang="ko-KR" sz="2000" b="1" spc="-100" baseline="30000" dirty="0" smtClean="0">
                    <a:latin typeface="+mn-ea"/>
                    <a:ea typeface="+mn-ea"/>
                  </a:rPr>
                  <a:t>function</a:t>
                </a:r>
                <a:r>
                  <a:rPr lang="ko-KR" altLang="en-US" sz="2000" spc="-1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spc="-100" dirty="0" smtClean="0">
                    <a:latin typeface="+mn-ea"/>
                    <a:ea typeface="+mn-ea"/>
                  </a:rPr>
                  <a:t>: </a:t>
                </a:r>
                <a:r>
                  <a:rPr lang="ko-KR" altLang="en-US" sz="2000" spc="-100" dirty="0">
                    <a:latin typeface="+mn-ea"/>
                    <a:ea typeface="+mn-ea"/>
                  </a:rPr>
                  <a:t>이산확률변수</a:t>
                </a:r>
                <a:endParaRPr lang="en-US" altLang="ko-KR" sz="2000" spc="-100" dirty="0">
                  <a:latin typeface="+mn-ea"/>
                  <a:ea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의 결합확률밀도함수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에 대해 다음과 같이 </a:t>
                </a:r>
                <a:r>
                  <a:rPr lang="ko-KR" altLang="en-US" sz="2000" spc="-100" dirty="0" smtClean="0">
                    <a:latin typeface="+mn-ea"/>
                    <a:ea typeface="+mn-ea"/>
                  </a:rPr>
                  <a:t>정의되는 </a:t>
                </a:r>
                <a:r>
                  <a:rPr lang="ko-KR" altLang="en-US" sz="2000" spc="-100" dirty="0">
                    <a:latin typeface="+mn-ea"/>
                    <a:ea typeface="+mn-ea"/>
                  </a:rPr>
                  <a:t>함수</a:t>
                </a: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82058"/>
                <a:ext cx="7670800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874" t="-4310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3563888" y="2420888"/>
            <a:ext cx="4411712" cy="876300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1"/>
              <p:cNvSpPr txBox="1">
                <a:spLocks/>
              </p:cNvSpPr>
              <p:nvPr/>
            </p:nvSpPr>
            <p:spPr bwMode="auto">
              <a:xfrm>
                <a:off x="289089" y="2695104"/>
                <a:ext cx="8209071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4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Cambria Math"/>
                  </a:rPr>
                  <a:t>의 주변확률밀도함수</a:t>
                </a:r>
              </a:p>
            </p:txBody>
          </p:sp>
        </mc:Choice>
        <mc:Fallback xmlns="">
          <p:sp>
            <p:nvSpPr>
              <p:cNvPr id="10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089" y="2695104"/>
                <a:ext cx="8209071" cy="403572"/>
              </a:xfrm>
              <a:prstGeom prst="rect">
                <a:avLst/>
              </a:prstGeom>
              <a:blipFill rotWithShape="1">
                <a:blip r:embed="rId5"/>
                <a:stretch>
                  <a:fillRect l="-594" t="-7576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1"/>
              <p:cNvSpPr txBox="1">
                <a:spLocks/>
              </p:cNvSpPr>
              <p:nvPr/>
            </p:nvSpPr>
            <p:spPr bwMode="auto">
              <a:xfrm>
                <a:off x="289089" y="4008140"/>
                <a:ext cx="8209071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4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ko-KR" altLang="en-US" sz="2000" dirty="0">
                    <a:latin typeface="Cambria Math"/>
                  </a:rPr>
                  <a:t>의 주변확률밀도함수 </a:t>
                </a:r>
              </a:p>
            </p:txBody>
          </p:sp>
        </mc:Choice>
        <mc:Fallback xmlns="">
          <p:sp>
            <p:nvSpPr>
              <p:cNvPr id="12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9089" y="4008140"/>
                <a:ext cx="8209071" cy="403572"/>
              </a:xfrm>
              <a:prstGeom prst="rect">
                <a:avLst/>
              </a:prstGeom>
              <a:blipFill rotWithShape="1">
                <a:blip r:embed="rId6"/>
                <a:stretch>
                  <a:fillRect l="-594" t="-7576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/>
          <p:cNvSpPr/>
          <p:nvPr/>
        </p:nvSpPr>
        <p:spPr>
          <a:xfrm>
            <a:off x="3529608" y="3767708"/>
            <a:ext cx="4411712" cy="876300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7031423"/>
              </p:ext>
            </p:extLst>
          </p:nvPr>
        </p:nvGraphicFramePr>
        <p:xfrm>
          <a:off x="4279900" y="2573338"/>
          <a:ext cx="29273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8" name="Equation" r:id="rId7" imgW="1879600" imgH="330200" progId="Equation.DSMT4">
                  <p:embed/>
                </p:oleObj>
              </mc:Choice>
              <mc:Fallback>
                <p:oleObj name="Equation" r:id="rId7" imgW="1879600" imgH="330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2573338"/>
                        <a:ext cx="2927350" cy="50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4135400"/>
              </p:ext>
            </p:extLst>
          </p:nvPr>
        </p:nvGraphicFramePr>
        <p:xfrm>
          <a:off x="4279900" y="3906838"/>
          <a:ext cx="2976563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9" name="Equation" r:id="rId9" imgW="1879600" imgH="330200" progId="Equation.DSMT4">
                  <p:embed/>
                </p:oleObj>
              </mc:Choice>
              <mc:Fallback>
                <p:oleObj name="Equation" r:id="rId9" imgW="1879600" imgH="330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9900" y="3906838"/>
                        <a:ext cx="2976563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695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변량의 확률계산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85763" y="862013"/>
            <a:ext cx="4757737" cy="1513305"/>
            <a:chOff x="2328863" y="2919413"/>
            <a:chExt cx="4486275" cy="1426961"/>
          </a:xfrm>
        </p:grpSpPr>
        <p:pic>
          <p:nvPicPr>
            <p:cNvPr id="14438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2328863" y="2919413"/>
              <a:ext cx="4486275" cy="509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/>
          </p:blipFill>
          <p:spPr bwMode="auto">
            <a:xfrm>
              <a:off x="2328863" y="3836786"/>
              <a:ext cx="4486275" cy="5095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8349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결합확률밀도함수</a:t>
            </a:r>
          </a:p>
        </p:txBody>
      </p:sp>
      <p:pic>
        <p:nvPicPr>
          <p:cNvPr id="11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14" y="844422"/>
            <a:ext cx="8773886" cy="1976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4818" y="2976488"/>
            <a:ext cx="835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spcBef>
                <a:spcPts val="1200"/>
              </a:spcBef>
            </a:pP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X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의 주변확률밀도함수는 다음과 같다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8050329"/>
              </p:ext>
            </p:extLst>
          </p:nvPr>
        </p:nvGraphicFramePr>
        <p:xfrm>
          <a:off x="1733550" y="3466948"/>
          <a:ext cx="541020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14" name="Equation" r:id="rId4" imgW="3416300" imgH="355600" progId="Equation.DSMT4">
                  <p:embed/>
                </p:oleObj>
              </mc:Choice>
              <mc:Fallback>
                <p:oleObj name="Equation" r:id="rId4" imgW="3416300" imgH="355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3550" y="3466948"/>
                        <a:ext cx="541020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364818" y="4593112"/>
            <a:ext cx="835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spcBef>
                <a:spcPts val="1200"/>
              </a:spcBef>
            </a:pP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그러므로 구하고자 하는 확률은 다음과 같다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029230"/>
              </p:ext>
            </p:extLst>
          </p:nvPr>
        </p:nvGraphicFramePr>
        <p:xfrm>
          <a:off x="2306638" y="5150073"/>
          <a:ext cx="4262437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15" name="Equation" r:id="rId6" imgW="2692400" imgH="330200" progId="Equation.DSMT4">
                  <p:embed/>
                </p:oleObj>
              </mc:Choice>
              <mc:Fallback>
                <p:oleObj name="Equation" r:id="rId6" imgW="2692400" imgH="330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6638" y="5150073"/>
                        <a:ext cx="4262437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277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결합확률밀도함수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내용 개체 틀 1"/>
              <p:cNvSpPr txBox="1">
                <a:spLocks/>
              </p:cNvSpPr>
              <p:nvPr/>
            </p:nvSpPr>
            <p:spPr bwMode="auto">
              <a:xfrm>
                <a:off x="323369" y="832892"/>
                <a:ext cx="8209071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</a:rPr>
                      <m:t>, </m:t>
                    </m:r>
                    <m:r>
                      <a:rPr lang="en-US" altLang="ko-KR" sz="2000" i="1" dirty="0" smtClean="0">
                        <a:latin typeface="Cambria Math"/>
                      </a:rPr>
                      <m:t>𝑌</m:t>
                    </m:r>
                    <m:r>
                      <a:rPr lang="en-US" altLang="ko-KR" sz="2000" i="1" dirty="0" smtClean="0">
                        <a:latin typeface="Cambria Math"/>
                      </a:rPr>
                      <m:t>, </m:t>
                    </m:r>
                    <m:r>
                      <a:rPr lang="en-US" altLang="ko-KR" sz="2000" i="1" dirty="0" smtClean="0">
                        <a:latin typeface="Cambria Math"/>
                      </a:rPr>
                      <m:t>𝑍</m:t>
                    </m:r>
                  </m:oMath>
                </a14:m>
                <a:r>
                  <a:rPr lang="ko-KR" altLang="en-US" sz="2000" dirty="0">
                    <a:latin typeface="Cambria Math"/>
                  </a:rPr>
                  <a:t>의 결합분포에 대한 주변확률밀도함수</a:t>
                </a:r>
              </a:p>
            </p:txBody>
          </p:sp>
        </mc:Choice>
        <mc:Fallback xmlns="">
          <p:sp>
            <p:nvSpPr>
              <p:cNvPr id="8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369" y="832892"/>
                <a:ext cx="8209071" cy="403572"/>
              </a:xfrm>
              <a:prstGeom prst="rect">
                <a:avLst/>
              </a:prstGeom>
              <a:blipFill rotWithShape="1">
                <a:blip r:embed="rId4"/>
                <a:stretch>
                  <a:fillRect l="-594" t="-7576" b="-257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9374297"/>
              </p:ext>
            </p:extLst>
          </p:nvPr>
        </p:nvGraphicFramePr>
        <p:xfrm>
          <a:off x="3515196" y="1559364"/>
          <a:ext cx="3721100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40" name="Equation" r:id="rId5" imgW="2349360" imgH="330120" progId="Equation.DSMT4">
                  <p:embed/>
                </p:oleObj>
              </mc:Choice>
              <mc:Fallback>
                <p:oleObj name="Equation" r:id="rId5" imgW="234936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5196" y="1559364"/>
                        <a:ext cx="3721100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785786" y="1630802"/>
                <a:ext cx="24497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의 주변확률밀도함수 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:</a:t>
                </a:r>
                <a:endParaRPr lang="ko-KR" altLang="en-US" spc="-100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86" y="1630802"/>
                <a:ext cx="2449710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333" r="-149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1720918"/>
              </p:ext>
            </p:extLst>
          </p:nvPr>
        </p:nvGraphicFramePr>
        <p:xfrm>
          <a:off x="3524721" y="2149141"/>
          <a:ext cx="370046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41" name="Equation" r:id="rId8" imgW="2336760" imgH="330120" progId="Equation.DSMT4">
                  <p:embed/>
                </p:oleObj>
              </mc:Choice>
              <mc:Fallback>
                <p:oleObj name="Equation" r:id="rId8" imgW="233676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4721" y="2149141"/>
                        <a:ext cx="3700463" cy="511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785786" y="2244838"/>
                <a:ext cx="24400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의 주변확률밀도함수 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:</a:t>
                </a:r>
                <a:endParaRPr lang="ko-KR" altLang="en-US" spc="-100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86" y="2244838"/>
                <a:ext cx="2440092" cy="369332"/>
              </a:xfrm>
              <a:prstGeom prst="rect">
                <a:avLst/>
              </a:prstGeom>
              <a:blipFill rotWithShape="1">
                <a:blip r:embed="rId10"/>
                <a:stretch>
                  <a:fillRect t="-8197" r="-1500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338036"/>
              </p:ext>
            </p:extLst>
          </p:nvPr>
        </p:nvGraphicFramePr>
        <p:xfrm>
          <a:off x="3523604" y="2759530"/>
          <a:ext cx="3679825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42" name="Equation" r:id="rId11" imgW="2323800" imgH="330120" progId="Equation.DSMT4">
                  <p:embed/>
                </p:oleObj>
              </mc:Choice>
              <mc:Fallback>
                <p:oleObj name="Equation" r:id="rId11" imgW="232380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3604" y="2759530"/>
                        <a:ext cx="3679825" cy="511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785786" y="2857279"/>
                <a:ext cx="24449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𝑍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의 주변확률밀도함수 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:</a:t>
                </a:r>
                <a:endParaRPr lang="ko-KR" altLang="en-US" spc="-100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86" y="2857279"/>
                <a:ext cx="2444900" cy="369332"/>
              </a:xfrm>
              <a:prstGeom prst="rect">
                <a:avLst/>
              </a:prstGeom>
              <a:blipFill rotWithShape="1">
                <a:blip r:embed="rId13"/>
                <a:stretch>
                  <a:fillRect t="-8333" r="-1247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856484"/>
              </p:ext>
            </p:extLst>
          </p:nvPr>
        </p:nvGraphicFramePr>
        <p:xfrm>
          <a:off x="3491880" y="3972833"/>
          <a:ext cx="4224338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43" name="Equation" r:id="rId14" imgW="2666880" imgH="330120" progId="Equation.DSMT4">
                  <p:embed/>
                </p:oleObj>
              </mc:Choice>
              <mc:Fallback>
                <p:oleObj name="Equation" r:id="rId14" imgW="266688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1880" y="3972833"/>
                        <a:ext cx="4224338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785786" y="4070478"/>
                <a:ext cx="2682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의 결합확률밀도함수 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:</a:t>
                </a:r>
                <a:endParaRPr lang="ko-KR" altLang="en-US" spc="-100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86" y="4070478"/>
                <a:ext cx="2682337" cy="369332"/>
              </a:xfrm>
              <a:prstGeom prst="rect">
                <a:avLst/>
              </a:prstGeom>
              <a:blipFill rotWithShape="1">
                <a:blip r:embed="rId16"/>
                <a:stretch>
                  <a:fillRect t="-8333" r="-45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019863"/>
              </p:ext>
            </p:extLst>
          </p:nvPr>
        </p:nvGraphicFramePr>
        <p:xfrm>
          <a:off x="3512518" y="4598673"/>
          <a:ext cx="4183062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44" name="Equation" r:id="rId17" imgW="2641320" imgH="330120" progId="Equation.DSMT4">
                  <p:embed/>
                </p:oleObj>
              </mc:Choice>
              <mc:Fallback>
                <p:oleObj name="Equation" r:id="rId17" imgW="264132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2518" y="4598673"/>
                        <a:ext cx="4183062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785786" y="4684514"/>
                <a:ext cx="264790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𝑍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의 결합확률밀도함수 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:</a:t>
                </a:r>
                <a:endParaRPr lang="ko-KR" altLang="en-US" spc="-100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86" y="4684514"/>
                <a:ext cx="2647904" cy="369332"/>
              </a:xfrm>
              <a:prstGeom prst="rect">
                <a:avLst/>
              </a:prstGeom>
              <a:blipFill rotWithShape="1">
                <a:blip r:embed="rId19"/>
                <a:stretch>
                  <a:fillRect t="-8197" r="-1152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798878"/>
              </p:ext>
            </p:extLst>
          </p:nvPr>
        </p:nvGraphicFramePr>
        <p:xfrm>
          <a:off x="3514105" y="5223669"/>
          <a:ext cx="4181475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45" name="Equation" r:id="rId20" imgW="2641320" imgH="330120" progId="Equation.DSMT4">
                  <p:embed/>
                </p:oleObj>
              </mc:Choice>
              <mc:Fallback>
                <p:oleObj name="Equation" r:id="rId20" imgW="264132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4105" y="5223669"/>
                        <a:ext cx="4181475" cy="509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785786" y="5296955"/>
                <a:ext cx="26871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𝑍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의 결합확률밀도함수 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:</a:t>
                </a:r>
                <a:endParaRPr lang="ko-KR" altLang="en-US" spc="-100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86" y="5296955"/>
                <a:ext cx="2687146" cy="369332"/>
              </a:xfrm>
              <a:prstGeom prst="rect">
                <a:avLst/>
              </a:prstGeom>
              <a:blipFill rotWithShape="1">
                <a:blip r:embed="rId2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285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결합확률밀도함수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179512" y="803105"/>
            <a:ext cx="8837488" cy="4001516"/>
            <a:chOff x="-17146" y="-283482"/>
            <a:chExt cx="13790296" cy="6244092"/>
          </a:xfrm>
        </p:grpSpPr>
        <p:pic>
          <p:nvPicPr>
            <p:cNvPr id="25" name="Picture 1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283482"/>
              <a:ext cx="13773150" cy="3448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7146" y="3074536"/>
              <a:ext cx="12201525" cy="2886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357158" y="4869160"/>
                <a:ext cx="850112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주변확률밀도함수는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4869160"/>
                <a:ext cx="8501122" cy="353943"/>
              </a:xfrm>
              <a:prstGeom prst="rect">
                <a:avLst/>
              </a:prstGeom>
              <a:blipFill rotWithShape="1">
                <a:blip r:embed="rId5"/>
                <a:stretch>
                  <a:fillRect l="-502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795551"/>
              </p:ext>
            </p:extLst>
          </p:nvPr>
        </p:nvGraphicFramePr>
        <p:xfrm>
          <a:off x="1746399" y="5264632"/>
          <a:ext cx="5670401" cy="1119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08" name="Equation" r:id="rId6" imgW="4012920" imgH="812520" progId="Equation.DSMT4">
                  <p:embed/>
                </p:oleObj>
              </mc:Choice>
              <mc:Fallback>
                <p:oleObj name="Equation" r:id="rId6" imgW="401292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399" y="5264632"/>
                        <a:ext cx="5670401" cy="11190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605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결합확률밀도함수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357158" y="845264"/>
                <a:ext cx="850112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와</a:t>
                </a:r>
                <a14:m>
                  <m:oMath xmlns:m="http://schemas.openxmlformats.org/officeDocument/2006/math"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𝑍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결합확률밀도함수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𝑓</m:t>
                    </m:r>
                    <m:r>
                      <a:rPr lang="en-US" altLang="ko-KR" sz="1700" i="1" spc="-150" baseline="-25000" dirty="0" err="1">
                        <a:latin typeface="Cambria Math"/>
                        <a:ea typeface="HY신명조" panose="02030600000101010101" pitchFamily="18" charset="-127"/>
                      </a:rPr>
                      <m:t>𝑌𝑍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𝑦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) 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는 다음과 같다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845264"/>
                <a:ext cx="8501122" cy="353943"/>
              </a:xfrm>
              <a:prstGeom prst="rect">
                <a:avLst/>
              </a:prstGeom>
              <a:blipFill rotWithShape="1">
                <a:blip r:embed="rId3"/>
                <a:stretch>
                  <a:fillRect l="-502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484296"/>
              </p:ext>
            </p:extLst>
          </p:nvPr>
        </p:nvGraphicFramePr>
        <p:xfrm>
          <a:off x="866776" y="1301808"/>
          <a:ext cx="7400924" cy="543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81" name="Equation" r:id="rId4" imgW="5232400" imgH="393700" progId="Equation.DSMT4">
                  <p:embed/>
                </p:oleObj>
              </mc:Choice>
              <mc:Fallback>
                <p:oleObj name="Equation" r:id="rId4" imgW="52324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6" y="1301808"/>
                        <a:ext cx="7400924" cy="5430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57158" y="2204864"/>
                <a:ext cx="8501122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(3) </a:t>
                </a:r>
                <a:r>
                  <a:rPr lang="en-US" altLang="ko-KR" sz="1700" i="1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𝑦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+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&lt; 1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그림으로부터 적분영역은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algn="ctr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𝐴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{ 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𝑦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)|0 &lt;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&lt; 1 −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𝑦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, 0 &lt;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𝑦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&lt; 1 }</m:t>
                    </m:r>
                  </m:oMath>
                </a14:m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2204864"/>
                <a:ext cx="8501122" cy="615553"/>
              </a:xfrm>
              <a:prstGeom prst="rect">
                <a:avLst/>
              </a:prstGeom>
              <a:blipFill rotWithShape="1">
                <a:blip r:embed="rId6"/>
                <a:stretch>
                  <a:fillRect l="-502" t="-3960" b="-79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800100" y="2987293"/>
            <a:ext cx="80581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그러므로 구하고자 하는 확률은 다음과 같다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2561212"/>
              </p:ext>
            </p:extLst>
          </p:nvPr>
        </p:nvGraphicFramePr>
        <p:xfrm>
          <a:off x="899964" y="3501008"/>
          <a:ext cx="4392116" cy="241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82" name="Equation" r:id="rId7" imgW="2971800" imgH="1676160" progId="Equation.DSMT4">
                  <p:embed/>
                </p:oleObj>
              </mc:Choice>
              <mc:Fallback>
                <p:oleObj name="Equation" r:id="rId7" imgW="2971800" imgH="1676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964" y="3501008"/>
                        <a:ext cx="4392116" cy="24168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372" y="3922564"/>
            <a:ext cx="2220913" cy="231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454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결합분포함수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67544" y="898396"/>
            <a:ext cx="8028756" cy="10828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685800" y="1082058"/>
                <a:ext cx="76708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2514600" algn="l"/>
                  </a:tabLst>
                </a:pPr>
                <a:r>
                  <a:rPr lang="ko-KR" altLang="en-US" sz="2000" b="1" dirty="0">
                    <a:latin typeface="+mn-ea"/>
                    <a:ea typeface="+mn-ea"/>
                  </a:rPr>
                  <a:t>결합분포함수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joint distribution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function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 </a:t>
                </a:r>
                <a:r>
                  <a:rPr lang="ko-KR" altLang="en-US" sz="2000" dirty="0">
                    <a:latin typeface="+mn-ea"/>
                    <a:ea typeface="+mn-ea"/>
                  </a:rPr>
                  <a:t>임의의 실수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𝑥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𝑦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에 대해</a:t>
                </a:r>
                <a:endParaRPr lang="en-US" altLang="ko-KR" sz="2000" dirty="0">
                  <a:latin typeface="+mn-ea"/>
                  <a:ea typeface="+mn-ea"/>
                </a:endParaRPr>
              </a:p>
              <a:p>
                <a:pPr>
                  <a:tabLst>
                    <a:tab pos="2514600" algn="l"/>
                  </a:tabLst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) =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≤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≤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으로 정의되는 함수</a:t>
                </a:r>
                <a:endParaRPr lang="ko-KR" altLang="en-US" sz="2000" i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82058"/>
                <a:ext cx="7670800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874" t="-4310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5555526"/>
              </p:ext>
            </p:extLst>
          </p:nvPr>
        </p:nvGraphicFramePr>
        <p:xfrm>
          <a:off x="2946400" y="3292558"/>
          <a:ext cx="217646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24" name="Equation" r:id="rId4" imgW="1396800" imgH="368280" progId="Equation.DSMT4">
                  <p:embed/>
                </p:oleObj>
              </mc:Choice>
              <mc:Fallback>
                <p:oleObj name="Equation" r:id="rId4" imgW="139680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400" y="3292558"/>
                        <a:ext cx="2176463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845947"/>
              </p:ext>
            </p:extLst>
          </p:nvPr>
        </p:nvGraphicFramePr>
        <p:xfrm>
          <a:off x="2960695" y="5258715"/>
          <a:ext cx="2754313" cy="509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25" name="Equation" r:id="rId6" imgW="1739880" imgH="330120" progId="Equation.DSMT4">
                  <p:embed/>
                </p:oleObj>
              </mc:Choice>
              <mc:Fallback>
                <p:oleObj name="Equation" r:id="rId6" imgW="173988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0695" y="5258715"/>
                        <a:ext cx="2754313" cy="509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00034" y="2636912"/>
                <a:ext cx="8215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dirty="0" smtClean="0">
                    <a:latin typeface="+mn-ea"/>
                    <a:ea typeface="+mn-ea"/>
                  </a:rPr>
                  <a:t>이산확률변수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결합분포함수</a:t>
                </a: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2636912"/>
                <a:ext cx="821537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445"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00034" y="4655474"/>
                <a:ext cx="8215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dirty="0" smtClean="0">
                    <a:latin typeface="+mn-ea"/>
                    <a:ea typeface="+mn-ea"/>
                  </a:rPr>
                  <a:t>연속확률변수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결합분포함수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4655474"/>
                <a:ext cx="8215370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445"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/>
          <p:cNvSpPr/>
          <p:nvPr/>
        </p:nvSpPr>
        <p:spPr>
          <a:xfrm>
            <a:off x="2438400" y="3136408"/>
            <a:ext cx="3632200" cy="821308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438400" y="5127972"/>
            <a:ext cx="3632200" cy="821308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69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그룹 9"/>
          <p:cNvGrpSpPr>
            <a:grpSpLocks/>
          </p:cNvGrpSpPr>
          <p:nvPr/>
        </p:nvGrpSpPr>
        <p:grpSpPr bwMode="auto">
          <a:xfrm>
            <a:off x="642938" y="3309938"/>
            <a:ext cx="6953250" cy="719137"/>
            <a:chOff x="643260" y="3173386"/>
            <a:chExt cx="6953076" cy="720000"/>
          </a:xfrm>
        </p:grpSpPr>
        <p:sp>
          <p:nvSpPr>
            <p:cNvPr id="42" name="직사각형 32"/>
            <p:cNvSpPr/>
            <p:nvPr/>
          </p:nvSpPr>
          <p:spPr>
            <a:xfrm>
              <a:off x="643260" y="3225836"/>
              <a:ext cx="728644" cy="608743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8BE9FF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/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14529" y="3294665"/>
              <a:ext cx="620667" cy="462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5.3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32"/>
            <p:cNvSpPr/>
            <p:nvPr/>
          </p:nvSpPr>
          <p:spPr>
            <a:xfrm>
              <a:off x="1359204" y="3173386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10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결합분포의 </a:t>
              </a:r>
              <a:r>
                <a:rPr lang="ko-KR" altLang="en-US" sz="2000" b="1" spc="-100" dirty="0" err="1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기댓값</a:t>
              </a:r>
              <a:endParaRPr lang="ko-KR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3" name="그룹 11"/>
          <p:cNvGrpSpPr>
            <a:grpSpLocks/>
          </p:cNvGrpSpPr>
          <p:nvPr/>
        </p:nvGrpSpPr>
        <p:grpSpPr bwMode="auto">
          <a:xfrm>
            <a:off x="642938" y="1057275"/>
            <a:ext cx="6953250" cy="719138"/>
            <a:chOff x="643260" y="980728"/>
            <a:chExt cx="6953076" cy="720000"/>
          </a:xfrm>
        </p:grpSpPr>
        <p:sp>
          <p:nvSpPr>
            <p:cNvPr id="37" name="직사각형 32"/>
            <p:cNvSpPr/>
            <p:nvPr/>
          </p:nvSpPr>
          <p:spPr>
            <a:xfrm>
              <a:off x="643260" y="1033179"/>
              <a:ext cx="728644" cy="608741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8BE9FF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14528" y="1101879"/>
              <a:ext cx="620667" cy="462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5.1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/>
            <p:cNvSpPr/>
            <p:nvPr/>
          </p:nvSpPr>
          <p:spPr>
            <a:xfrm>
              <a:off x="1359204" y="980728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1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결합확률분포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4" name="그룹 10"/>
          <p:cNvGrpSpPr>
            <a:grpSpLocks/>
          </p:cNvGrpSpPr>
          <p:nvPr/>
        </p:nvGrpSpPr>
        <p:grpSpPr bwMode="auto">
          <a:xfrm>
            <a:off x="642938" y="2178050"/>
            <a:ext cx="6953250" cy="720725"/>
            <a:chOff x="643260" y="2077057"/>
            <a:chExt cx="6953076" cy="720000"/>
          </a:xfrm>
        </p:grpSpPr>
        <p:sp>
          <p:nvSpPr>
            <p:cNvPr id="39" name="직사각형 32"/>
            <p:cNvSpPr/>
            <p:nvPr/>
          </p:nvSpPr>
          <p:spPr>
            <a:xfrm>
              <a:off x="643260" y="2148423"/>
              <a:ext cx="728644" cy="608987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8BE9FF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/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8" name="직사각형 32"/>
            <p:cNvSpPr/>
            <p:nvPr/>
          </p:nvSpPr>
          <p:spPr>
            <a:xfrm>
              <a:off x="1359204" y="2077057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399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조건부확률분포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715503" y="2319263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5.2</a:t>
            </a:r>
            <a:endParaRPr lang="en-US" altLang="ko-KR" sz="2400" b="1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26988"/>
            <a:ext cx="9144000" cy="633413"/>
          </a:xfrm>
          <a:prstGeom prst="rect">
            <a:avLst/>
          </a:prstGeom>
          <a:solidFill>
            <a:srgbClr val="8B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extLst/>
        </p:spPr>
        <p:txBody>
          <a:bodyPr/>
          <a:lstStyle/>
          <a:p>
            <a:pPr>
              <a:defRPr/>
            </a:pPr>
            <a:r>
              <a:rPr lang="ko-KR" altLang="en-US" dirty="0"/>
              <a:t>목 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결합분포함수의 성질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6202" y="908720"/>
            <a:ext cx="835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latin typeface="+mn-ea"/>
                <a:ea typeface="+mn-ea"/>
              </a:rPr>
              <a:t>결합분포함수의 정의로부터 명백히 다음이 성립한다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en-US" altLang="ko-KR" dirty="0">
              <a:latin typeface="Book Antiqua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5927" y="1484784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①</a:t>
            </a:r>
            <a:endParaRPr lang="en-US" altLang="ko-KR" sz="2400" dirty="0" smtClean="0">
              <a:latin typeface="+mn-ea"/>
              <a:ea typeface="+mn-ea"/>
            </a:endParaRPr>
          </a:p>
          <a:p>
            <a:pPr algn="ctr"/>
            <a:endParaRPr lang="en-US" altLang="ko-KR" sz="2400" dirty="0" smtClean="0"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5927" y="2358004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②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5927" y="3543136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③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4958412"/>
              </p:ext>
            </p:extLst>
          </p:nvPr>
        </p:nvGraphicFramePr>
        <p:xfrm>
          <a:off x="1108670" y="1509568"/>
          <a:ext cx="6343650" cy="55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02" name="Equation" r:id="rId3" imgW="4254500" imgH="381000" progId="Equation.DSMT4">
                  <p:embed/>
                </p:oleObj>
              </mc:Choice>
              <mc:Fallback>
                <p:oleObj name="Equation" r:id="rId3" imgW="4254500" imgH="3810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670" y="1509568"/>
                        <a:ext cx="6343650" cy="55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1043608" y="2348880"/>
                <a:ext cx="7560840" cy="7571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)</m:t>
                    </m:r>
                    <m:r>
                      <a:rPr lang="ko-KR" altLang="en-US" i="1" spc="-100" dirty="0">
                        <a:latin typeface="Cambria Math"/>
                        <a:ea typeface="+mn-ea"/>
                      </a:rPr>
                      <m:t>는</m:t>
                    </m:r>
                    <m:r>
                      <a:rPr lang="ko-KR" altLang="en-US" i="1" spc="-100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𝑦</m:t>
                    </m:r>
                  </m:oMath>
                </a14:m>
                <a:r>
                  <a:rPr lang="ko-KR" altLang="en-US" spc="-100" dirty="0">
                    <a:latin typeface="+mn-ea"/>
                    <a:ea typeface="+mn-ea"/>
                  </a:rPr>
                  <a:t>에 대해 각각 </a:t>
                </a:r>
                <a:r>
                  <a:rPr lang="ko-KR" altLang="en-US" spc="-100" dirty="0" err="1">
                    <a:latin typeface="+mn-ea"/>
                    <a:ea typeface="+mn-ea"/>
                  </a:rPr>
                  <a:t>단조증가한다</a:t>
                </a:r>
                <a:r>
                  <a:rPr lang="en-US" altLang="ko-KR" spc="-100" dirty="0">
                    <a:latin typeface="+mn-ea"/>
                    <a:ea typeface="+mn-ea"/>
                  </a:rPr>
                  <a:t>. </a:t>
                </a:r>
                <a:r>
                  <a:rPr lang="ko-KR" altLang="en-US" spc="-100" dirty="0">
                    <a:latin typeface="+mn-ea"/>
                    <a:ea typeface="+mn-ea"/>
                  </a:rPr>
                  <a:t>즉</a:t>
                </a:r>
                <a:r>
                  <a:rPr lang="en-US" altLang="ko-KR" spc="-100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 &lt;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𝑏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𝑐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 &lt;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𝑑</m:t>
                    </m:r>
                  </m:oMath>
                </a14:m>
                <a:r>
                  <a:rPr lang="ko-KR" altLang="en-US" spc="-100" dirty="0">
                    <a:latin typeface="+mn-ea"/>
                    <a:ea typeface="+mn-ea"/>
                  </a:rPr>
                  <a:t>에 대해 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/>
                </a:r>
                <a:br>
                  <a:rPr lang="en-US" altLang="ko-KR" spc="-100" dirty="0" smtClean="0">
                    <a:latin typeface="+mn-ea"/>
                    <a:ea typeface="+mn-ea"/>
                  </a:rPr>
                </a:b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) ≤ 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𝑏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), 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𝑐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) ≤ 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𝑑</m:t>
                    </m:r>
                    <m:r>
                      <a:rPr lang="en-US" altLang="ko-KR" i="1" spc="-100" dirty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pc="-100" dirty="0">
                    <a:latin typeface="+mn-ea"/>
                    <a:ea typeface="+mn-ea"/>
                  </a:rPr>
                  <a:t>이다</a:t>
                </a:r>
                <a:r>
                  <a:rPr lang="en-US" altLang="ko-KR" spc="-100" dirty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348880"/>
                <a:ext cx="7560840" cy="757130"/>
              </a:xfrm>
              <a:prstGeom prst="rect">
                <a:avLst/>
              </a:prstGeom>
              <a:blipFill rotWithShape="1">
                <a:blip r:embed="rId5"/>
                <a:stretch>
                  <a:fillRect t="-800" b="-72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직사각형 23"/>
              <p:cNvSpPr/>
              <p:nvPr/>
            </p:nvSpPr>
            <p:spPr>
              <a:xfrm>
                <a:off x="1043608" y="3563724"/>
                <a:ext cx="75608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는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𝑦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 대해 각각 우측연속이다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  <a:r>
                  <a:rPr lang="ko-KR" altLang="en-US" dirty="0">
                    <a:latin typeface="+mn-ea"/>
                    <a:ea typeface="+mn-ea"/>
                  </a:rPr>
                  <a:t>즉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:r>
                  <a:rPr lang="ko-KR" altLang="en-US" dirty="0">
                    <a:latin typeface="+mn-ea"/>
                    <a:ea typeface="+mn-ea"/>
                  </a:rPr>
                  <a:t>다음이 성립한다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24" name="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3563724"/>
                <a:ext cx="7560840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328459"/>
              </p:ext>
            </p:extLst>
          </p:nvPr>
        </p:nvGraphicFramePr>
        <p:xfrm>
          <a:off x="2291184" y="4135040"/>
          <a:ext cx="3937000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03" name="Equation" r:id="rId7" imgW="2641600" imgH="304800" progId="Equation.DSMT4">
                  <p:embed/>
                </p:oleObj>
              </mc:Choice>
              <mc:Fallback>
                <p:oleObj name="Equation" r:id="rId7" imgW="2641600" imgH="304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1184" y="4135040"/>
                        <a:ext cx="3937000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605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결합분포함수의 성질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46202" y="908720"/>
                <a:ext cx="8358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dirty="0">
                    <a:latin typeface="+mn-ea"/>
                    <a:ea typeface="+mn-ea"/>
                  </a:rPr>
                  <a:t>연속확률변수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 대해 결합분포함수는 연속이다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2" y="908720"/>
                <a:ext cx="8358246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438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500577"/>
              </p:ext>
            </p:extLst>
          </p:nvPr>
        </p:nvGraphicFramePr>
        <p:xfrm>
          <a:off x="1419225" y="1502048"/>
          <a:ext cx="59436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48" name="Equation" r:id="rId4" imgW="3987800" imgH="381000" progId="Equation.DSMT4">
                  <p:embed/>
                </p:oleObj>
              </mc:Choice>
              <mc:Fallback>
                <p:oleObj name="Equation" r:id="rId4" imgW="3987800" imgH="3810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9225" y="1502048"/>
                        <a:ext cx="59436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46202" y="2648620"/>
                <a:ext cx="8358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dirty="0">
                    <a:latin typeface="+mn-ea"/>
                    <a:ea typeface="+mn-ea"/>
                  </a:rPr>
                  <a:t>결합확률밀도함수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와 결합분포함수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사이에 다음이 성립한다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2" y="2648620"/>
                <a:ext cx="835824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438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315029"/>
              </p:ext>
            </p:extLst>
          </p:nvPr>
        </p:nvGraphicFramePr>
        <p:xfrm>
          <a:off x="3359944" y="3450134"/>
          <a:ext cx="2062163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649" name="Equation" r:id="rId7" imgW="1384300" imgH="457200" progId="Equation.DSMT4">
                  <p:embed/>
                </p:oleObj>
              </mc:Choice>
              <mc:Fallback>
                <p:oleObj name="Equation" r:id="rId7" imgW="1384300" imgH="457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9944" y="3450134"/>
                        <a:ext cx="2062163" cy="669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/>
        </p:nvSpPr>
        <p:spPr>
          <a:xfrm>
            <a:off x="2915816" y="3302496"/>
            <a:ext cx="3065884" cy="990600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05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결합분포함수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46202" y="908720"/>
                <a:ext cx="83582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dirty="0">
                    <a:latin typeface="+mn-ea"/>
                    <a:ea typeface="+mn-ea"/>
                  </a:rPr>
                  <a:t>임의의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&lt;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𝑏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𝑐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&lt;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𝑑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 대해 결합분포함수를 이용하여 확률을 구할 수 있다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𝑃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𝑎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&lt;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≤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𝑏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,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𝑐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&lt;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𝑌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≤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𝑑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) =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𝐹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𝑏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,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𝑑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) –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𝐹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𝑎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,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𝑑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) –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𝐹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𝑏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,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𝑐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) +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𝐹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𝑎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,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𝑐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2" y="908720"/>
                <a:ext cx="8358246" cy="923330"/>
              </a:xfrm>
              <a:prstGeom prst="rect">
                <a:avLst/>
              </a:prstGeom>
              <a:blipFill rotWithShape="1">
                <a:blip r:embed="rId2"/>
                <a:stretch>
                  <a:fillRect l="-438" t="-3289"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그룹 11"/>
          <p:cNvGrpSpPr/>
          <p:nvPr/>
        </p:nvGrpSpPr>
        <p:grpSpPr>
          <a:xfrm>
            <a:off x="3209750" y="1879600"/>
            <a:ext cx="2444869" cy="2199451"/>
            <a:chOff x="3214678" y="1571612"/>
            <a:chExt cx="2678718" cy="2409827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14678" y="1857364"/>
              <a:ext cx="2495550" cy="2124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5607644" y="2759424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x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46814" y="1571612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y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79016" y="2920056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b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77304" y="1910632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d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158493" y="2351514"/>
                  <a:ext cx="1732165" cy="5096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𝑃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(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𝑋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≤ </m:t>
                        </m:r>
                        <m:r>
                          <a:rPr lang="en-US" altLang="ko-KR" sz="1200" i="1" dirty="0" err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𝑏</m:t>
                        </m:r>
                        <m:r>
                          <a:rPr lang="en-US" altLang="ko-KR" sz="1200" i="1" dirty="0" err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,</m:t>
                        </m:r>
                        <m:r>
                          <a:rPr lang="en-US" altLang="ko-KR" sz="1200" i="1" dirty="0" err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𝑌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≤ 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𝑑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lang="en-US" altLang="ko-KR" sz="1200" i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ko-KR" altLang="en-US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를</m:t>
                        </m:r>
                        <m:r>
                          <a:rPr lang="ko-KR" altLang="en-US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</m:t>
                        </m:r>
                        <m:r>
                          <a:rPr lang="ko-KR" altLang="en-US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구한다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.</m:t>
                        </m:r>
                      </m:oMath>
                    </m:oMathPara>
                  </a14:m>
                  <a:endParaRPr lang="ko-KR" alt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8493" y="2351514"/>
                  <a:ext cx="1732165" cy="50968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3571868" y="3286124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A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67544" y="2227355"/>
            <a:ext cx="2395779" cy="2129904"/>
            <a:chOff x="446869" y="214290"/>
            <a:chExt cx="2624933" cy="2333627"/>
          </a:xfrm>
        </p:grpSpPr>
        <p:pic>
          <p:nvPicPr>
            <p:cNvPr id="27" name="Picture 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46869" y="500042"/>
              <a:ext cx="2428875" cy="2047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8" name="TextBox 27"/>
            <p:cNvSpPr txBox="1"/>
            <p:nvPr/>
          </p:nvSpPr>
          <p:spPr>
            <a:xfrm>
              <a:off x="2786050" y="1402102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x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25220" y="214290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y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71472" y="1558465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a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57422" y="1562734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b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64588" y="2058531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c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55710" y="553310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d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1285852" y="1000108"/>
                  <a:ext cx="1357322" cy="5058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𝑃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(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𝑎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&lt; 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𝑋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≤ 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𝑏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, </m:t>
                        </m:r>
                      </m:oMath>
                    </m:oMathPara>
                  </a14:m>
                  <a:endParaRPr lang="en-US" altLang="ko-KR" sz="1200" i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 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𝑐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&lt; 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𝑌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≤ 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𝑑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lang="ko-KR" alt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852" y="1000108"/>
                  <a:ext cx="1357322" cy="505823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그룹 34"/>
          <p:cNvGrpSpPr/>
          <p:nvPr/>
        </p:nvGrpSpPr>
        <p:grpSpPr>
          <a:xfrm>
            <a:off x="5796137" y="1935097"/>
            <a:ext cx="2808312" cy="2159753"/>
            <a:chOff x="5647358" y="1632417"/>
            <a:chExt cx="3076924" cy="2366332"/>
          </a:xfrm>
        </p:grpSpPr>
        <p:pic>
          <p:nvPicPr>
            <p:cNvPr id="36" name="Picture 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062043" y="1893724"/>
              <a:ext cx="2447925" cy="2105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7" name="TextBox 36"/>
            <p:cNvSpPr txBox="1"/>
            <p:nvPr/>
          </p:nvSpPr>
          <p:spPr>
            <a:xfrm>
              <a:off x="8438530" y="2820229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x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777700" y="1632417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y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23952" y="2976592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a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009902" y="2980861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b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17068" y="3476658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c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08190" y="1971437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d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6938332" y="2418235"/>
                  <a:ext cx="1528310" cy="5058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[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𝑎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&lt; 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𝑋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≤ 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𝑏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, </m:t>
                        </m:r>
                      </m:oMath>
                    </m:oMathPara>
                  </a14:m>
                  <a:endParaRPr lang="en-US" altLang="ko-KR" sz="1200" i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𝑐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&lt; 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𝑌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≤ 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𝑑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]</m:t>
                        </m:r>
                      </m:oMath>
                    </m:oMathPara>
                  </a14:m>
                  <a:endParaRPr lang="ko-KR" alt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8332" y="2418235"/>
                  <a:ext cx="1528310" cy="505823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5647358" y="2403959"/>
                  <a:ext cx="1460898" cy="5050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𝑃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(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𝑋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≤ </m:t>
                        </m:r>
                        <m:r>
                          <a:rPr lang="en-US" altLang="ko-KR" sz="1200" i="1" dirty="0" err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𝑎</m:t>
                        </m:r>
                        <m:r>
                          <a:rPr lang="en-US" altLang="ko-KR" sz="1200" i="1" dirty="0" err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,</m:t>
                        </m:r>
                        <m:r>
                          <a:rPr lang="en-US" altLang="ko-KR" sz="1200" i="1" dirty="0" err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𝑌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≤ 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𝑑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)</m:t>
                        </m:r>
                        <m:r>
                          <a:rPr lang="ko-KR" altLang="en-US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를</m:t>
                        </m:r>
                        <m:r>
                          <a:rPr lang="ko-KR" altLang="en-US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</m:t>
                        </m:r>
                        <m:r>
                          <a:rPr lang="ko-KR" altLang="en-US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뺀다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.</m:t>
                        </m:r>
                      </m:oMath>
                    </m:oMathPara>
                  </a14:m>
                  <a:endParaRPr lang="ko-KR" alt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7358" y="2403959"/>
                  <a:ext cx="1460898" cy="505051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/>
            <p:cNvSpPr txBox="1"/>
            <p:nvPr/>
          </p:nvSpPr>
          <p:spPr>
            <a:xfrm>
              <a:off x="7152646" y="3070055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A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134758" y="3333782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B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2627785" y="4147103"/>
            <a:ext cx="3067727" cy="2234225"/>
            <a:chOff x="3827006" y="2714620"/>
            <a:chExt cx="3361152" cy="2447927"/>
          </a:xfrm>
        </p:grpSpPr>
        <p:pic>
          <p:nvPicPr>
            <p:cNvPr id="48" name="Picture 5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500562" y="3000372"/>
              <a:ext cx="2505075" cy="2162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9" name="TextBox 48"/>
            <p:cNvSpPr txBox="1"/>
            <p:nvPr/>
          </p:nvSpPr>
          <p:spPr>
            <a:xfrm>
              <a:off x="6902406" y="3902432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x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41576" y="2714620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y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687828" y="4058795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a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473778" y="4063064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b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80944" y="4558861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c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072066" y="3053640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d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5168228" y="3500438"/>
                  <a:ext cx="1501177" cy="5058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[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𝑎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&lt; 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𝑋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≤ 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𝑏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, </m:t>
                        </m:r>
                      </m:oMath>
                    </m:oMathPara>
                  </a14:m>
                  <a:endParaRPr lang="en-US" altLang="ko-KR" sz="1200" i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 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𝑐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&lt; 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𝑌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≤ 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𝑑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]</m:t>
                        </m:r>
                      </m:oMath>
                    </m:oMathPara>
                  </a14:m>
                  <a:endParaRPr lang="ko-KR" alt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8228" y="3500438"/>
                  <a:ext cx="1501177" cy="505823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/>
                <p:cNvSpPr txBox="1"/>
                <p:nvPr/>
              </p:nvSpPr>
              <p:spPr>
                <a:xfrm>
                  <a:off x="3827006" y="3486162"/>
                  <a:ext cx="1321808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[ 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𝑋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≤ 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𝑎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,  </m:t>
                        </m:r>
                      </m:oMath>
                    </m:oMathPara>
                  </a14:m>
                  <a:endParaRPr lang="en-US" altLang="ko-KR" sz="1200" i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 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𝑌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≤ 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𝑑</m:t>
                        </m:r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]</m:t>
                        </m:r>
                      </m:oMath>
                    </m:oMathPara>
                  </a14:m>
                  <a:endParaRPr lang="ko-KR" alt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006" y="3486162"/>
                  <a:ext cx="1321808" cy="523220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5321892" y="4591043"/>
                  <a:ext cx="1723390" cy="5096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𝑃</m:t>
                        </m:r>
                        <m:d>
                          <m:dPr>
                            <m:ctrlPr>
                              <a:rPr lang="en-US" altLang="ko-KR" sz="1200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ko-KR" sz="1200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/>
                                <a:ea typeface="+mn-ea"/>
                              </a:rPr>
                              <m:t>𝑋</m:t>
                            </m:r>
                            <m:r>
                              <a:rPr lang="en-US" altLang="ko-KR" sz="1200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/>
                                <a:ea typeface="+mn-ea"/>
                              </a:rPr>
                              <m:t> ≤ </m:t>
                            </m:r>
                            <m:r>
                              <a:rPr lang="en-US" altLang="ko-KR" sz="1200" i="1" dirty="0" err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/>
                                <a:ea typeface="+mn-ea"/>
                              </a:rPr>
                              <m:t>𝑏</m:t>
                            </m:r>
                            <m:r>
                              <a:rPr lang="en-US" altLang="ko-KR" sz="1200" i="1" dirty="0" err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/>
                                <a:ea typeface="+mn-ea"/>
                              </a:rPr>
                              <m:t>,</m:t>
                            </m:r>
                            <m:r>
                              <a:rPr lang="en-US" altLang="ko-KR" sz="1200" i="1" dirty="0" err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/>
                                <a:ea typeface="+mn-ea"/>
                              </a:rPr>
                              <m:t>𝑌</m:t>
                            </m:r>
                            <m:r>
                              <a:rPr lang="en-US" altLang="ko-KR" sz="1200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/>
                                <a:ea typeface="+mn-ea"/>
                              </a:rPr>
                              <m:t> ≤ </m:t>
                            </m:r>
                            <m:r>
                              <a:rPr lang="en-US" altLang="ko-KR" sz="1200" i="1" dirty="0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/>
                                <a:ea typeface="+mn-ea"/>
                              </a:rPr>
                              <m:t>𝑐</m:t>
                            </m:r>
                          </m:e>
                        </m:d>
                        <m:r>
                          <a:rPr lang="en-US" altLang="ko-KR" sz="1200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</m:t>
                        </m:r>
                        <m:r>
                          <a:rPr lang="ko-KR" altLang="en-US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를</m:t>
                        </m:r>
                        <m:r>
                          <a:rPr lang="ko-KR" altLang="en-US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 </m:t>
                        </m:r>
                        <m:r>
                          <a:rPr lang="ko-KR" altLang="en-US" sz="12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/>
                            <a:ea typeface="+mn-ea"/>
                          </a:rPr>
                          <m:t>뺀다</m:t>
                        </m:r>
                      </m:oMath>
                    </m:oMathPara>
                  </a14:m>
                  <a:endParaRPr lang="ko-KR" altLang="en-US" sz="12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1892" y="4591043"/>
                  <a:ext cx="1723390" cy="509687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l="-6977" t="-62338" b="-9610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TextBox 57"/>
            <p:cNvSpPr txBox="1"/>
            <p:nvPr/>
          </p:nvSpPr>
          <p:spPr>
            <a:xfrm>
              <a:off x="5715008" y="4205940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A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652316" y="4312890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B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786314" y="4764297"/>
              <a:ext cx="28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+mn-ea"/>
                  <a:ea typeface="+mn-ea"/>
                </a:rPr>
                <a:t>C</a:t>
              </a:r>
              <a:endParaRPr lang="ko-KR" altLang="en-US" sz="1200" i="1" dirty="0">
                <a:latin typeface="+mn-ea"/>
                <a:ea typeface="+mn-ea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5736922" y="4146115"/>
            <a:ext cx="2969604" cy="2428856"/>
            <a:chOff x="3500430" y="522407"/>
            <a:chExt cx="3134394" cy="2563639"/>
          </a:xfrm>
        </p:grpSpPr>
        <p:pic>
          <p:nvPicPr>
            <p:cNvPr id="62" name="Picture 6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3857620" y="785794"/>
              <a:ext cx="2571750" cy="2133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3" name="TextBox 62"/>
            <p:cNvSpPr txBox="1"/>
            <p:nvPr/>
          </p:nvSpPr>
          <p:spPr>
            <a:xfrm>
              <a:off x="6349072" y="1710219"/>
              <a:ext cx="285752" cy="292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Book Antiqua" pitchFamily="18" charset="0"/>
                </a:rPr>
                <a:t>x</a:t>
              </a:r>
              <a:endParaRPr lang="ko-KR" altLang="en-US" sz="1200" i="1" dirty="0">
                <a:latin typeface="Book Antiqua" pitchFamily="18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688242" y="522407"/>
              <a:ext cx="285752" cy="292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Book Antiqua" pitchFamily="18" charset="0"/>
                </a:rPr>
                <a:t>y</a:t>
              </a:r>
              <a:endParaRPr lang="ko-KR" altLang="en-US" sz="1200" i="1" dirty="0">
                <a:latin typeface="Book Antiqua" pitchFamily="18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134494" y="1866582"/>
              <a:ext cx="285752" cy="292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Book Antiqua" pitchFamily="18" charset="0"/>
                </a:rPr>
                <a:t>a</a:t>
              </a:r>
              <a:endParaRPr lang="ko-KR" altLang="en-US" sz="1200" i="1" dirty="0">
                <a:latin typeface="Book Antiqua" pitchFamily="18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920444" y="1870851"/>
              <a:ext cx="285752" cy="292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Book Antiqua" pitchFamily="18" charset="0"/>
                </a:rPr>
                <a:t>b</a:t>
              </a:r>
              <a:endParaRPr lang="ko-KR" altLang="en-US" sz="1200" i="1" dirty="0">
                <a:latin typeface="Book Antiqua" pitchFamily="18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527610" y="2366647"/>
              <a:ext cx="285752" cy="292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Book Antiqua" pitchFamily="18" charset="0"/>
                </a:rPr>
                <a:t>c</a:t>
              </a:r>
              <a:endParaRPr lang="ko-KR" altLang="en-US" sz="1200" i="1" dirty="0">
                <a:latin typeface="Book Antiqua" pitchFamily="18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518732" y="861427"/>
              <a:ext cx="285752" cy="292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Book Antiqua" pitchFamily="18" charset="0"/>
                </a:rPr>
                <a:t>d</a:t>
              </a:r>
              <a:endParaRPr lang="ko-KR" altLang="en-US" sz="1200" i="1" dirty="0">
                <a:latin typeface="Book Antiqua" pitchFamily="18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848874" y="1308225"/>
              <a:ext cx="1071570" cy="487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itchFamily="18" charset="0"/>
                </a:rPr>
                <a:t>[</a:t>
              </a:r>
              <a:r>
                <a:rPr lang="en-US" altLang="ko-KR" sz="1200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itchFamily="18" charset="0"/>
                </a:rPr>
                <a:t>a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itchFamily="18" charset="0"/>
                </a:rPr>
                <a:t> &lt; </a:t>
              </a:r>
              <a:r>
                <a:rPr lang="en-US" altLang="ko-KR" sz="1200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itchFamily="18" charset="0"/>
                </a:rPr>
                <a:t>X </a:t>
              </a:r>
              <a:r>
                <a:rPr lang="en-US" altLang="ko-KR" sz="1200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itchFamily="18" charset="0"/>
                  <a:ea typeface="바탕"/>
                </a:rPr>
                <a:t>≤ b, </a:t>
              </a:r>
            </a:p>
            <a:p>
              <a:r>
                <a:rPr lang="en-US" altLang="ko-KR" sz="1200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itchFamily="18" charset="0"/>
                  <a:ea typeface="바탕"/>
                </a:rPr>
                <a:t>  c &lt; Y ≤ d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itchFamily="18" charset="0"/>
                </a:rPr>
                <a:t>]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itchFamily="18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750670" y="1293949"/>
              <a:ext cx="803574" cy="487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itchFamily="18" charset="0"/>
                </a:rPr>
                <a:t>[ </a:t>
              </a:r>
              <a:r>
                <a:rPr lang="en-US" altLang="ko-KR" sz="1200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itchFamily="18" charset="0"/>
                </a:rPr>
                <a:t>X </a:t>
              </a:r>
              <a:r>
                <a:rPr lang="en-US" altLang="ko-KR" sz="1200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itchFamily="18" charset="0"/>
                  <a:ea typeface="바탕"/>
                </a:rPr>
                <a:t>≤ a,  </a:t>
              </a:r>
            </a:p>
            <a:p>
              <a:r>
                <a:rPr lang="en-US" altLang="ko-KR" sz="1200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itchFamily="18" charset="0"/>
                  <a:ea typeface="바탕"/>
                </a:rPr>
                <a:t>  Y ≤ d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itchFamily="18" charset="0"/>
                </a:rPr>
                <a:t>]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itchFamily="18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804070" y="2594109"/>
              <a:ext cx="1321810" cy="292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itchFamily="18" charset="0"/>
                </a:rPr>
                <a:t>[ </a:t>
              </a:r>
              <a:r>
                <a:rPr lang="en-US" altLang="ko-KR" sz="1200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itchFamily="18" charset="0"/>
                </a:rPr>
                <a:t>X </a:t>
              </a:r>
              <a:r>
                <a:rPr lang="en-US" altLang="ko-KR" sz="1200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itchFamily="18" charset="0"/>
                  <a:ea typeface="바탕"/>
                </a:rPr>
                <a:t>≤ b, Y ≤ c</a:t>
              </a:r>
              <a:r>
                <a:rPr lang="en-US" altLang="ko-KR" sz="12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itchFamily="18" charset="0"/>
                </a:rPr>
                <a:t>]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Book Antiqua" pitchFamily="18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500430" y="2598762"/>
              <a:ext cx="1303640" cy="487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itchFamily="18" charset="0"/>
                </a:rPr>
                <a:t>P(X </a:t>
              </a:r>
              <a:r>
                <a:rPr lang="en-US" altLang="ko-KR" sz="1200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itchFamily="18" charset="0"/>
                  <a:ea typeface="바탕"/>
                </a:rPr>
                <a:t>≤ </a:t>
              </a:r>
              <a:r>
                <a:rPr lang="en-US" altLang="ko-KR" sz="1200" i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itchFamily="18" charset="0"/>
                  <a:ea typeface="바탕"/>
                </a:rPr>
                <a:t>a,Y</a:t>
              </a:r>
              <a:r>
                <a:rPr lang="en-US" altLang="ko-KR" sz="1200" i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Book Antiqua" pitchFamily="18" charset="0"/>
                  <a:ea typeface="바탕"/>
                </a:rPr>
                <a:t> ≤ c)</a:t>
              </a:r>
            </a:p>
            <a:p>
              <a:r>
                <a:rPr lang="ko-KR" altLang="en-US" sz="12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/>
                  <a:ea typeface="+mn-ea"/>
                </a:rPr>
                <a:t>를</a:t>
              </a:r>
              <a:r>
                <a:rPr lang="ko-KR" altLang="en-US" sz="1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/>
                  <a:ea typeface="+mn-ea"/>
                </a:rPr>
                <a:t> 더한다</a:t>
              </a:r>
              <a:endPara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 Math"/>
                <a:ea typeface="+mn-ea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107992" y="2000240"/>
              <a:ext cx="285752" cy="292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Book Antiqua" pitchFamily="18" charset="0"/>
                </a:rPr>
                <a:t>A</a:t>
              </a:r>
              <a:endParaRPr lang="ko-KR" altLang="en-US" sz="1200" i="1" dirty="0">
                <a:latin typeface="Book Antiqua" pitchFamily="18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045300" y="2107190"/>
              <a:ext cx="285752" cy="292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Book Antiqua" pitchFamily="18" charset="0"/>
                </a:rPr>
                <a:t>B</a:t>
              </a:r>
              <a:endParaRPr lang="ko-KR" altLang="en-US" sz="1200" i="1" dirty="0">
                <a:latin typeface="Book Antiqua" pitchFamily="18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143504" y="2362039"/>
              <a:ext cx="285752" cy="292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Book Antiqua" pitchFamily="18" charset="0"/>
                </a:rPr>
                <a:t>C</a:t>
              </a:r>
              <a:endParaRPr lang="ko-KR" altLang="en-US" sz="1200" i="1" dirty="0">
                <a:latin typeface="Book Antiqua" pitchFamily="18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000496" y="2428868"/>
              <a:ext cx="285752" cy="292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 smtClean="0">
                  <a:latin typeface="Book Antiqua" pitchFamily="18" charset="0"/>
                </a:rPr>
                <a:t>D</a:t>
              </a:r>
              <a:endParaRPr lang="ko-KR" altLang="en-US" sz="1200" i="1" dirty="0">
                <a:latin typeface="Book Antiqu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206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결합분포함수</a:t>
            </a:r>
          </a:p>
        </p:txBody>
      </p:sp>
      <p:pic>
        <p:nvPicPr>
          <p:cNvPr id="6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762000"/>
            <a:ext cx="8874930" cy="3945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/>
              <p:cNvSpPr txBox="1"/>
              <p:nvPr/>
            </p:nvSpPr>
            <p:spPr>
              <a:xfrm>
                <a:off x="357158" y="4797152"/>
                <a:ext cx="850112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0 &lt;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&lt; 5, 0 &lt;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𝑦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&lt; ∞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에서 결합분포함수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𝐹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𝑦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 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는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4797152"/>
                <a:ext cx="8501122" cy="353943"/>
              </a:xfrm>
              <a:prstGeom prst="rect">
                <a:avLst/>
              </a:prstGeom>
              <a:blipFill rotWithShape="1">
                <a:blip r:embed="rId4"/>
                <a:stretch>
                  <a:fillRect l="-502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2968167"/>
              </p:ext>
            </p:extLst>
          </p:nvPr>
        </p:nvGraphicFramePr>
        <p:xfrm>
          <a:off x="1692275" y="5286798"/>
          <a:ext cx="5749926" cy="1145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21" name="Equation" r:id="rId5" imgW="3974760" imgH="812520" progId="Equation.DSMT4">
                  <p:embed/>
                </p:oleObj>
              </mc:Choice>
              <mc:Fallback>
                <p:oleObj name="Equation" r:id="rId5" imgW="397476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286798"/>
                        <a:ext cx="5749926" cy="11453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105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결합분포함수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TextBox 61"/>
              <p:cNvSpPr txBox="1"/>
              <p:nvPr/>
            </p:nvSpPr>
            <p:spPr>
              <a:xfrm>
                <a:off x="357158" y="852279"/>
                <a:ext cx="850112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</a:rPr>
                      <m:t>𝑃</m:t>
                    </m:r>
                    <m:r>
                      <a:rPr lang="en-US" altLang="ko-KR" sz="1700" i="1" spc="-150" dirty="0" smtClean="0">
                        <a:latin typeface="Cambria Math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</a:rPr>
                      <m:t> ≤ 2, </m:t>
                    </m:r>
                    <m:r>
                      <a:rPr lang="en-US" altLang="ko-KR" sz="1700" i="1" spc="-150" dirty="0" smtClean="0">
                        <a:latin typeface="Cambria Math"/>
                      </a:rPr>
                      <m:t>𝑌</m:t>
                    </m:r>
                    <m:r>
                      <a:rPr lang="en-US" altLang="ko-KR" sz="1700" i="1" spc="-150" dirty="0" smtClean="0">
                        <a:latin typeface="Cambria Math"/>
                      </a:rPr>
                      <m:t> ≤ 2)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는 다음과 같다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852279"/>
                <a:ext cx="8501122" cy="353943"/>
              </a:xfrm>
              <a:prstGeom prst="rect">
                <a:avLst/>
              </a:prstGeom>
              <a:blipFill rotWithShape="1">
                <a:blip r:embed="rId3"/>
                <a:stretch>
                  <a:fillRect l="-502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279904"/>
              </p:ext>
            </p:extLst>
          </p:nvPr>
        </p:nvGraphicFramePr>
        <p:xfrm>
          <a:off x="2030250" y="1290891"/>
          <a:ext cx="4780406" cy="52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7" name="Equation" r:id="rId4" imgW="3467100" imgH="393700" progId="Equation.DSMT4">
                  <p:embed/>
                </p:oleObj>
              </mc:Choice>
              <mc:Fallback>
                <p:oleObj name="Equation" r:id="rId4" imgW="3467100" imgH="3937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0250" y="1290891"/>
                        <a:ext cx="4780406" cy="5293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57158" y="2443142"/>
                <a:ext cx="850112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(c)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(1 &lt;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≤ 2, 1 &lt;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≤ 2)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는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2443142"/>
                <a:ext cx="8501122" cy="353943"/>
              </a:xfrm>
              <a:prstGeom prst="rect">
                <a:avLst/>
              </a:prstGeom>
              <a:blipFill rotWithShape="1">
                <a:blip r:embed="rId6"/>
                <a:stretch>
                  <a:fillRect l="-502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35203"/>
              </p:ext>
            </p:extLst>
          </p:nvPr>
        </p:nvGraphicFramePr>
        <p:xfrm>
          <a:off x="1341438" y="3055032"/>
          <a:ext cx="6075362" cy="13834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8" name="Equation" r:id="rId7" imgW="4406760" imgH="1028520" progId="Equation.DSMT4">
                  <p:embed/>
                </p:oleObj>
              </mc:Choice>
              <mc:Fallback>
                <p:oleObj name="Equation" r:id="rId7" imgW="4406760" imgH="1028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1438" y="3055032"/>
                        <a:ext cx="6075362" cy="13834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1340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결합분포함수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67544" y="898396"/>
            <a:ext cx="8028756" cy="10828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685800" y="1082058"/>
                <a:ext cx="76708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주변분포함수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marginal distribution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function</a:t>
                </a:r>
                <a:r>
                  <a:rPr lang="ko-KR" altLang="en-US" sz="2000" b="1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 </a:t>
                </a:r>
                <a:r>
                  <a:rPr lang="ko-KR" altLang="en-US" sz="2000" dirty="0">
                    <a:latin typeface="+mn-ea"/>
                    <a:ea typeface="+mn-ea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 </a:t>
                </a:r>
                <a:endParaRPr lang="en-US" altLang="ko-KR" sz="2000" dirty="0">
                  <a:latin typeface="+mn-ea"/>
                  <a:ea typeface="+mn-ea"/>
                </a:endParaRPr>
              </a:p>
              <a:p>
                <a:r>
                  <a:rPr lang="ko-KR" altLang="en-US" sz="2000" dirty="0">
                    <a:latin typeface="+mn-ea"/>
                    <a:ea typeface="+mn-ea"/>
                  </a:rPr>
                  <a:t>주변분포함수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sz="2000" i="1" baseline="-25000" dirty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),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𝐹𝑌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를 다음과 같이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정의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82058"/>
                <a:ext cx="7670800" cy="707886"/>
              </a:xfrm>
              <a:prstGeom prst="rect">
                <a:avLst/>
              </a:prstGeom>
              <a:blipFill rotWithShape="1">
                <a:blip r:embed="rId2"/>
                <a:stretch>
                  <a:fillRect l="-874" t="-4310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00034" y="2479690"/>
                <a:ext cx="37544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+mn-ea"/>
                    <a:ea typeface="+mn-ea"/>
                  </a:rPr>
                  <a:t>이산확률변수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주변분포함수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2479690"/>
                <a:ext cx="3754466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299"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0034" y="3631818"/>
                <a:ext cx="34623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+mn-ea"/>
                    <a:ea typeface="+mn-ea"/>
                  </a:rPr>
                  <a:t>이산확률변수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주변분포함수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3631818"/>
                <a:ext cx="346236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408" t="-8333" r="-1585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500034" y="4739352"/>
                <a:ext cx="37544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+mn-ea"/>
                    <a:ea typeface="+mn-ea"/>
                  </a:rPr>
                  <a:t>연속확률변수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주변분포함수</a:t>
                </a: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4739352"/>
                <a:ext cx="3754466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29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00034" y="5792058"/>
                <a:ext cx="34623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+mn-ea"/>
                    <a:ea typeface="+mn-ea"/>
                  </a:rPr>
                  <a:t>연속확률변수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주변분포함수</a:t>
                </a: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5792058"/>
                <a:ext cx="346236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408" t="-8197" r="-1585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/>
          <p:cNvSpPr/>
          <p:nvPr/>
        </p:nvSpPr>
        <p:spPr>
          <a:xfrm>
            <a:off x="4139952" y="2265194"/>
            <a:ext cx="3988048" cy="901700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54627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452"/>
          <a:stretch/>
        </p:blipFill>
        <p:spPr bwMode="auto">
          <a:xfrm>
            <a:off x="4328999" y="2347099"/>
            <a:ext cx="3153002" cy="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4629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92"/>
          <a:stretch/>
        </p:blipFill>
        <p:spPr bwMode="auto">
          <a:xfrm>
            <a:off x="4381500" y="4671814"/>
            <a:ext cx="3505200" cy="474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69" b="-817"/>
          <a:stretch/>
        </p:blipFill>
        <p:spPr bwMode="auto">
          <a:xfrm>
            <a:off x="4328999" y="3473827"/>
            <a:ext cx="3153002" cy="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01" b="-2109"/>
          <a:stretch/>
        </p:blipFill>
        <p:spPr bwMode="auto">
          <a:xfrm>
            <a:off x="4381500" y="5758428"/>
            <a:ext cx="3505200" cy="474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4139952" y="3353078"/>
            <a:ext cx="3988048" cy="901700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139952" y="4445278"/>
            <a:ext cx="3988048" cy="901700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4139952" y="5551636"/>
            <a:ext cx="3988048" cy="901700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63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결합분포함수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07504" y="990213"/>
                <a:ext cx="84649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dirty="0" smtClean="0">
                    <a:latin typeface="+mn-ea"/>
                    <a:ea typeface="+mn-ea"/>
                  </a:rPr>
                  <a:t>결합분포함수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대해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주변분포함수는 다음과 같이 구할 수 있다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990213"/>
                <a:ext cx="8464996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504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7856671"/>
              </p:ext>
            </p:extLst>
          </p:nvPr>
        </p:nvGraphicFramePr>
        <p:xfrm>
          <a:off x="1265259" y="1579990"/>
          <a:ext cx="637857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54" name="Equation" r:id="rId4" imgW="4025880" imgH="291960" progId="Equation.DSMT4">
                  <p:embed/>
                </p:oleObj>
              </mc:Choice>
              <mc:Fallback>
                <p:oleObj name="Equation" r:id="rId4" imgW="402588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5259" y="1579990"/>
                        <a:ext cx="6378575" cy="450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07504" y="3224774"/>
                <a:ext cx="82153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dirty="0" smtClean="0">
                    <a:latin typeface="+mn-ea"/>
                    <a:ea typeface="+mn-ea"/>
                  </a:rPr>
                  <a:t>세 개 이상의 확률변수에 의한 결합분포함수로부터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특정한 확률변수의 주변분포함수를 구할 수 있다</a:t>
                </a:r>
                <a:r>
                  <a:rPr lang="en-US" altLang="ko-KR" dirty="0" smtClean="0">
                    <a:latin typeface="+mn-ea"/>
                    <a:ea typeface="+mn-ea"/>
                  </a:rPr>
                  <a:t>. </a:t>
                </a:r>
                <a:r>
                  <a:rPr lang="ko-KR" altLang="en-US" dirty="0" smtClean="0">
                    <a:latin typeface="+mn-ea"/>
                    <a:ea typeface="+mn-ea"/>
                  </a:rPr>
                  <a:t>예를 들어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𝑍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결합분포함수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𝑧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대해 다음을 얻는다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3224774"/>
                <a:ext cx="8215370" cy="923330"/>
              </a:xfrm>
              <a:prstGeom prst="rect">
                <a:avLst/>
              </a:prstGeom>
              <a:blipFill rotWithShape="1">
                <a:blip r:embed="rId6"/>
                <a:stretch>
                  <a:fillRect l="-520" t="-3311" r="-520" b="-99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0582250"/>
              </p:ext>
            </p:extLst>
          </p:nvPr>
        </p:nvGraphicFramePr>
        <p:xfrm>
          <a:off x="2100263" y="4358853"/>
          <a:ext cx="4748212" cy="202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55" name="Equation" r:id="rId7" imgW="2997000" imgH="1307880" progId="Equation.DSMT4">
                  <p:embed/>
                </p:oleObj>
              </mc:Choice>
              <mc:Fallback>
                <p:oleObj name="Equation" r:id="rId7" imgW="2997000" imgH="1307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0263" y="4358853"/>
                        <a:ext cx="4748212" cy="2022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71472" y="2204864"/>
                <a:ext cx="80724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+mn-ea"/>
                    <a:ea typeface="+mn-ea"/>
                  </a:rPr>
                  <a:t>여기서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→ ∞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은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가 취할 수 있는 최댓값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대해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→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를 의미한다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72" y="2204864"/>
                <a:ext cx="8072494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680"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08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결합분포함수</a:t>
            </a:r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4"/>
          <a:stretch/>
        </p:blipFill>
        <p:spPr bwMode="auto">
          <a:xfrm>
            <a:off x="124946" y="738373"/>
            <a:ext cx="8893793" cy="279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57158" y="3573016"/>
                <a:ext cx="850112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[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예제 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7]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로부터 결합분포함수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𝐹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𝑦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는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3573016"/>
                <a:ext cx="8501122" cy="353943"/>
              </a:xfrm>
              <a:prstGeom prst="rect">
                <a:avLst/>
              </a:prstGeom>
              <a:blipFill rotWithShape="1">
                <a:blip r:embed="rId4"/>
                <a:stretch>
                  <a:fillRect l="-502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4241758"/>
              </p:ext>
            </p:extLst>
          </p:nvPr>
        </p:nvGraphicFramePr>
        <p:xfrm>
          <a:off x="2771254" y="3916576"/>
          <a:ext cx="3591968" cy="520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68" name="Equation" r:id="rId5" imgW="2641320" imgH="393480" progId="Equation.DSMT4">
                  <p:embed/>
                </p:oleObj>
              </mc:Choice>
              <mc:Fallback>
                <p:oleObj name="Equation" r:id="rId5" imgW="26413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254" y="3916576"/>
                        <a:ext cx="3591968" cy="5205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51398" y="4458598"/>
                <a:ext cx="7565018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주변분포함수는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98" y="4458598"/>
                <a:ext cx="7565018" cy="353943"/>
              </a:xfrm>
              <a:prstGeom prst="rect">
                <a:avLst/>
              </a:prstGeom>
              <a:blipFill rotWithShape="1">
                <a:blip r:embed="rId7"/>
                <a:stretch>
                  <a:fillRect l="-483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820401"/>
              </p:ext>
            </p:extLst>
          </p:nvPr>
        </p:nvGraphicFramePr>
        <p:xfrm>
          <a:off x="2371293" y="4797152"/>
          <a:ext cx="4420464" cy="5191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69" name="Equation" r:id="rId8" imgW="3251160" imgH="393480" progId="Equation.DSMT4">
                  <p:embed/>
                </p:oleObj>
              </mc:Choice>
              <mc:Fallback>
                <p:oleObj name="Equation" r:id="rId8" imgW="32511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1293" y="4797152"/>
                        <a:ext cx="4420464" cy="5191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57158" y="5661248"/>
                <a:ext cx="850112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주변확률밀도함수는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5661248"/>
                <a:ext cx="8501122" cy="353943"/>
              </a:xfrm>
              <a:prstGeom prst="rect">
                <a:avLst/>
              </a:prstGeom>
              <a:blipFill rotWithShape="1">
                <a:blip r:embed="rId10"/>
                <a:stretch>
                  <a:fillRect l="-502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220531"/>
              </p:ext>
            </p:extLst>
          </p:nvPr>
        </p:nvGraphicFramePr>
        <p:xfrm>
          <a:off x="2728012" y="5975557"/>
          <a:ext cx="3626034" cy="5695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70" name="Equation" r:id="rId11" imgW="2666880" imgH="431640" progId="Equation.DSMT4">
                  <p:embed/>
                </p:oleObj>
              </mc:Choice>
              <mc:Fallback>
                <p:oleObj name="Equation" r:id="rId11" imgW="26668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8012" y="5975557"/>
                        <a:ext cx="3626034" cy="5695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786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650" y="1660041"/>
            <a:ext cx="5572359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5.2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조건부 확률분포</a:t>
            </a:r>
          </a:p>
        </p:txBody>
      </p:sp>
    </p:spTree>
    <p:extLst>
      <p:ext uri="{BB962C8B-B14F-4D97-AF65-F5344CB8AC3E}">
        <p14:creationId xmlns:p14="http://schemas.microsoft.com/office/powerpoint/2010/main" val="253345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/>
              <a:t>조건부 확률분포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11560" y="884312"/>
            <a:ext cx="7872040" cy="561109"/>
            <a:chOff x="611560" y="2780928"/>
            <a:chExt cx="7872040" cy="561109"/>
          </a:xfrm>
        </p:grpSpPr>
        <p:sp>
          <p:nvSpPr>
            <p:cNvPr id="10" name="순서도: 순차적 액세스 저장소 9"/>
            <p:cNvSpPr/>
            <p:nvPr/>
          </p:nvSpPr>
          <p:spPr>
            <a:xfrm>
              <a:off x="611560" y="27809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242084" y="3299940"/>
              <a:ext cx="72415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내용 개체 틀 1"/>
                <p:cNvSpPr txBox="1">
                  <a:spLocks/>
                </p:cNvSpPr>
                <p:nvPr/>
              </p:nvSpPr>
              <p:spPr bwMode="auto">
                <a:xfrm>
                  <a:off x="1266056" y="2865950"/>
                  <a:ext cx="6906344" cy="4035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Blip>
                      <a:blip r:embed="rId3"/>
                    </a:buBlip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latinLnBrk="0">
                    <a:spcBef>
                      <a:spcPts val="1200"/>
                    </a:spcBef>
                    <a:buSzPct val="90000"/>
                    <a:buNone/>
                    <a:defRPr/>
                  </a:pPr>
                  <a14:m>
                    <m:oMath xmlns:m="http://schemas.openxmlformats.org/officeDocument/2006/math"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𝑷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𝑨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) &gt; 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𝟎</m:t>
                      </m:r>
                    </m:oMath>
                  </a14:m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인 사건</a:t>
                  </a:r>
                  <a14:m>
                    <m:oMath xmlns:m="http://schemas.openxmlformats.org/officeDocument/2006/math">
                      <m:r>
                        <a:rPr lang="ko-KR" altLang="en-US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ko-KR" sz="2000" b="1" i="1" spc="-50" dirty="0">
                          <a:solidFill>
                            <a:srgbClr val="00A0C6"/>
                          </a:solidFill>
                          <a:latin typeface="Cambria Math"/>
                        </a:rPr>
                        <m:t>𝑨</m:t>
                      </m:r>
                    </m:oMath>
                  </a14:m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가 주어졌을 때</a:t>
                  </a:r>
                  <a:r>
                    <a:rPr lang="en-US" altLang="ko-KR" sz="2000" b="1" spc="-50" dirty="0">
                      <a:solidFill>
                        <a:srgbClr val="00A0C6"/>
                      </a:solidFill>
                    </a:rPr>
                    <a:t>, </a:t>
                  </a:r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사건</a:t>
                  </a:r>
                  <a14:m>
                    <m:oMath xmlns:m="http://schemas.openxmlformats.org/officeDocument/2006/math">
                      <m:r>
                        <a:rPr lang="ko-KR" altLang="en-US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 </m:t>
                      </m:r>
                      <m:r>
                        <a:rPr lang="en-US" altLang="ko-KR" sz="2000" b="1" i="1" spc="-50" dirty="0">
                          <a:solidFill>
                            <a:srgbClr val="00A0C6"/>
                          </a:solidFill>
                          <a:latin typeface="Cambria Math"/>
                        </a:rPr>
                        <m:t>𝑩</m:t>
                      </m:r>
                    </m:oMath>
                  </a14:m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의 조건부 확률 </a:t>
                  </a:r>
                  <a:r>
                    <a:rPr lang="en-US" altLang="ko-KR" sz="2000" b="1" spc="-50" dirty="0">
                      <a:solidFill>
                        <a:srgbClr val="00A0C6"/>
                      </a:solidFill>
                    </a:rPr>
                    <a:t>:</a:t>
                  </a:r>
                  <a:endParaRPr lang="ko-KR" altLang="en-US" sz="2000" b="1" spc="-50" dirty="0">
                    <a:solidFill>
                      <a:srgbClr val="00A0C6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내용 개체 틀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66056" y="2865950"/>
                  <a:ext cx="6906344" cy="40357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t="-7576" b="-2575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2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1803214"/>
              </p:ext>
            </p:extLst>
          </p:nvPr>
        </p:nvGraphicFramePr>
        <p:xfrm>
          <a:off x="3398850" y="1628800"/>
          <a:ext cx="1854200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87" name="Equation" r:id="rId5" imgW="1244520" imgH="431640" progId="Equation.DSMT4">
                  <p:embed/>
                </p:oleObj>
              </mc:Choice>
              <mc:Fallback>
                <p:oleObj name="Equation" r:id="rId5" imgW="12445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850" y="1628800"/>
                        <a:ext cx="1854200" cy="630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89765" y="2714620"/>
                <a:ext cx="7154644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 smtClean="0">
                    <a:latin typeface="+mn-ea"/>
                    <a:ea typeface="+mn-ea"/>
                  </a:rPr>
                  <a:t>이때 이산확률변수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대해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𝐴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[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],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𝐵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[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]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라 하면 다음 조건부 확률을 생각할 수 있다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65" y="2714620"/>
                <a:ext cx="7154644" cy="757130"/>
              </a:xfrm>
              <a:prstGeom prst="rect">
                <a:avLst/>
              </a:prstGeom>
              <a:blipFill rotWithShape="1">
                <a:blip r:embed="rId7"/>
                <a:stretch>
                  <a:fillRect l="-767" t="-800" b="-72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535085"/>
              </p:ext>
            </p:extLst>
          </p:nvPr>
        </p:nvGraphicFramePr>
        <p:xfrm>
          <a:off x="2633663" y="3518843"/>
          <a:ext cx="3160712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88" name="Equation" r:id="rId8" imgW="2120760" imgH="431640" progId="Equation.DSMT4">
                  <p:embed/>
                </p:oleObj>
              </mc:Choice>
              <mc:Fallback>
                <p:oleObj name="Equation" r:id="rId8" imgW="21207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3663" y="3518843"/>
                        <a:ext cx="3160712" cy="630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089764" y="4720859"/>
                <a:ext cx="7427935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 smtClean="0">
                    <a:latin typeface="+mn-ea"/>
                    <a:ea typeface="+mn-ea"/>
                  </a:rPr>
                  <a:t>특히 이산확률변수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결합확률질량함수를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주변확률질량함수를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i="1" baseline="-25000" dirty="0" err="1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라 하면 다음과 같이 표현할 수 있다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64" y="4720859"/>
                <a:ext cx="7427935" cy="757130"/>
              </a:xfrm>
              <a:prstGeom prst="rect">
                <a:avLst/>
              </a:prstGeom>
              <a:blipFill rotWithShape="1">
                <a:blip r:embed="rId10"/>
                <a:stretch>
                  <a:fillRect l="-739" t="-800" b="-72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332998"/>
              </p:ext>
            </p:extLst>
          </p:nvPr>
        </p:nvGraphicFramePr>
        <p:xfrm>
          <a:off x="2551123" y="5535067"/>
          <a:ext cx="3521075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989" name="Equation" r:id="rId11" imgW="2361960" imgH="431640" progId="Equation.DSMT4">
                  <p:embed/>
                </p:oleObj>
              </mc:Choice>
              <mc:Fallback>
                <p:oleObj name="Equation" r:id="rId11" imgW="23619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1123" y="5535067"/>
                        <a:ext cx="3521075" cy="630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28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5650" y="1660041"/>
            <a:ext cx="4817344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 smtClean="0">
                <a:ea typeface="맑은 고딕" panose="020B0503020000020004" pitchFamily="50" charset="-127"/>
                <a:cs typeface="+mj-cs"/>
              </a:rPr>
              <a:t>5.1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결합확률분포</a:t>
            </a:r>
            <a:endParaRPr lang="en-US" altLang="ko-KR" sz="4800" b="1" spc="-150" dirty="0">
              <a:ea typeface="맑은 고딕" panose="020B0503020000020004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조건부 확률함수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67544" y="898395"/>
            <a:ext cx="8028756" cy="20827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623170" y="1082058"/>
                <a:ext cx="7670800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조건부 확률질량함수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conditional </a:t>
                </a:r>
                <a:r>
                  <a:rPr lang="en-US" altLang="ko-KR" sz="2000" b="1" baseline="30000" dirty="0" err="1" smtClean="0">
                    <a:latin typeface="+mn-ea"/>
                    <a:ea typeface="+mn-ea"/>
                  </a:rPr>
                  <a:t>p.m.f</a:t>
                </a:r>
                <a:r>
                  <a:rPr lang="ko-KR" altLang="en-US" sz="2000" b="1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b="1" dirty="0" smtClean="0">
                    <a:latin typeface="+mn-ea"/>
                    <a:ea typeface="+mn-ea"/>
                  </a:rPr>
                  <a:t>: </a:t>
                </a:r>
                <a:r>
                  <a:rPr lang="ko-KR" altLang="en-US" sz="2000" dirty="0">
                    <a:latin typeface="+mn-ea"/>
                    <a:ea typeface="+mn-ea"/>
                  </a:rPr>
                  <a:t>이산확률변수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에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대해 </a:t>
                </a:r>
                <a:r>
                  <a:rPr lang="ko-KR" altLang="en-US" sz="2000" dirty="0">
                    <a:latin typeface="+mn-ea"/>
                    <a:ea typeface="+mn-ea"/>
                  </a:rPr>
                  <a:t>조건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𝑎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가 주어졌을 때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</a:t>
                </a:r>
                <a:r>
                  <a:rPr lang="en-US" altLang="ko-KR" sz="2000" dirty="0">
                    <a:latin typeface="+mn-ea"/>
                    <a:ea typeface="+mn-ea"/>
                  </a:rPr>
                  <a:t> </a:t>
                </a:r>
                <a:r>
                  <a:rPr lang="ko-KR" altLang="en-US" sz="2000" dirty="0">
                    <a:latin typeface="+mn-ea"/>
                    <a:ea typeface="+mn-ea"/>
                  </a:rPr>
                  <a:t>확률분포를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의미하며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다음과 </a:t>
                </a:r>
                <a:r>
                  <a:rPr lang="ko-KR" altLang="en-US" sz="2000" dirty="0">
                    <a:latin typeface="+mn-ea"/>
                    <a:ea typeface="+mn-ea"/>
                  </a:rPr>
                  <a:t>같이 정의한다</a:t>
                </a:r>
                <a:r>
                  <a:rPr lang="en-US" altLang="ko-KR" sz="2000" dirty="0">
                    <a:latin typeface="+mn-ea"/>
                    <a:ea typeface="+mn-ea"/>
                  </a:rPr>
                  <a:t>. </a:t>
                </a:r>
                <a:r>
                  <a:rPr lang="ko-KR" altLang="en-US" sz="2000" dirty="0">
                    <a:latin typeface="+mn-ea"/>
                    <a:ea typeface="+mn-ea"/>
                  </a:rPr>
                  <a:t>이때 조건부 확률질량함수를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다음과</a:t>
                </a:r>
                <a:r>
                  <a:rPr lang="en-US" altLang="ko-KR" sz="2000" i="1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같이 나타</a:t>
                </a:r>
                <a:r>
                  <a:rPr lang="ko-KR" altLang="en-US" sz="2000" dirty="0">
                    <a:latin typeface="+mn-ea"/>
                    <a:ea typeface="+mn-ea"/>
                  </a:rPr>
                  <a:t>냄</a:t>
                </a:r>
                <a:endParaRPr lang="en-US" altLang="ko-KR" sz="2000" dirty="0">
                  <a:latin typeface="+mn-ea"/>
                  <a:ea typeface="+mn-ea"/>
                </a:endParaRPr>
              </a:p>
              <a:p>
                <a:pPr algn="ctr"/>
                <a:endParaRPr lang="en-US" altLang="ko-KR" sz="2000" i="1" dirty="0">
                  <a:latin typeface="+mn-ea"/>
                  <a:ea typeface="+mn-ea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sz="2000" i="1" baseline="-25000" dirty="0" err="1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sz="2000" i="1" baseline="-25000" dirty="0" err="1" smtClean="0">
                        <a:latin typeface="Cambria Math"/>
                        <a:ea typeface="+mn-ea"/>
                      </a:rPr>
                      <m:t>|</m:t>
                    </m:r>
                    <m:r>
                      <a:rPr lang="en-US" altLang="ko-KR" sz="2000" i="1" baseline="-25000" dirty="0" err="1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 err="1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sz="2000" i="1" dirty="0" err="1" smtClean="0">
                        <a:latin typeface="Cambria Math"/>
                        <a:ea typeface="+mn-ea"/>
                      </a:rPr>
                      <m:t>|</m:t>
                    </m:r>
                    <m:r>
                      <a:rPr lang="en-US" altLang="ko-KR" sz="2000" i="1" dirty="0" err="1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) 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또는 간단히 </a:t>
                </a:r>
                <a:r>
                  <a:rPr lang="en-US" altLang="ko-KR" sz="2000" i="1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 err="1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sz="2000" i="1" dirty="0" err="1">
                        <a:latin typeface="Cambria Math"/>
                        <a:ea typeface="+mn-ea"/>
                      </a:rPr>
                      <m:t>|</m:t>
                    </m:r>
                    <m:r>
                      <a:rPr lang="en-US" altLang="ko-KR" sz="2000" i="1" dirty="0" err="1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70" y="1082058"/>
                <a:ext cx="7670800" cy="1631216"/>
              </a:xfrm>
              <a:prstGeom prst="rect">
                <a:avLst/>
              </a:prstGeom>
              <a:blipFill rotWithShape="1">
                <a:blip r:embed="rId3"/>
                <a:stretch>
                  <a:fillRect l="-794" t="-1873" r="-715" b="-71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791930"/>
              </p:ext>
            </p:extLst>
          </p:nvPr>
        </p:nvGraphicFramePr>
        <p:xfrm>
          <a:off x="1832650" y="3828854"/>
          <a:ext cx="5148262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35" name="Equation" r:id="rId4" imgW="3454400" imgH="431800" progId="Equation.DSMT4">
                  <p:embed/>
                </p:oleObj>
              </mc:Choice>
              <mc:Fallback>
                <p:oleObj name="Equation" r:id="rId4" imgW="3454400" imgH="431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2650" y="3828854"/>
                        <a:ext cx="5148262" cy="63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/>
          <p:cNvSpPr/>
          <p:nvPr/>
        </p:nvSpPr>
        <p:spPr>
          <a:xfrm>
            <a:off x="1547664" y="3645024"/>
            <a:ext cx="5805114" cy="1002132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04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8596" y="932527"/>
                <a:ext cx="800105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altLang="ko-KR" dirty="0" smtClean="0">
                    <a:latin typeface="+mn-ea"/>
                    <a:ea typeface="+mn-ea"/>
                  </a:rPr>
                  <a:t>(1)  </a:t>
                </a:r>
                <a:r>
                  <a:rPr lang="ko-KR" altLang="en-US" dirty="0" smtClean="0">
                    <a:latin typeface="+mn-ea"/>
                    <a:ea typeface="+mn-ea"/>
                  </a:rPr>
                  <a:t>임의의 실수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𝑦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대하여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0 ≤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|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 ≤ 1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 dirty="0" smtClean="0">
                    <a:latin typeface="+mn-ea"/>
                    <a:ea typeface="+mn-ea"/>
                  </a:rPr>
                  <a:t>(2)  </a:t>
                </a:r>
                <a:r>
                  <a:rPr lang="ko-KR" altLang="en-US" dirty="0" smtClean="0">
                    <a:latin typeface="+mn-ea"/>
                    <a:ea typeface="+mn-ea"/>
                  </a:rPr>
                  <a:t>모든 실수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𝑦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대한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|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합은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1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 </a:t>
                </a:r>
                <a:r>
                  <a:rPr lang="ko-KR" altLang="en-US" dirty="0" smtClean="0">
                    <a:latin typeface="+mn-ea"/>
                    <a:ea typeface="+mn-ea"/>
                  </a:rPr>
                  <a:t>즉</a:t>
                </a:r>
                <a:r>
                  <a:rPr lang="en-US" altLang="ko-KR" dirty="0" smtClean="0">
                    <a:latin typeface="+mn-ea"/>
                    <a:ea typeface="+mn-ea"/>
                  </a:rPr>
                  <a:t>,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932527"/>
                <a:ext cx="8001056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6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조건부 확률질량함수의 성질</a:t>
            </a:r>
          </a:p>
        </p:txBody>
      </p:sp>
      <p:graphicFrame>
        <p:nvGraphicFramePr>
          <p:cNvPr id="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992731"/>
              </p:ext>
            </p:extLst>
          </p:nvPr>
        </p:nvGraphicFramePr>
        <p:xfrm>
          <a:off x="519113" y="2667372"/>
          <a:ext cx="6283325" cy="140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94" name="Equation" r:id="rId4" imgW="4216320" imgH="965160" progId="Equation.DSMT4">
                  <p:embed/>
                </p:oleObj>
              </mc:Choice>
              <mc:Fallback>
                <p:oleObj name="Equation" r:id="rId4" imgW="4216320" imgH="965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113" y="2667372"/>
                        <a:ext cx="6283325" cy="1409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032631"/>
              </p:ext>
            </p:extLst>
          </p:nvPr>
        </p:nvGraphicFramePr>
        <p:xfrm>
          <a:off x="5560343" y="1627014"/>
          <a:ext cx="1531937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95" name="Equation" r:id="rId6" imgW="952200" imgH="368280" progId="Equation.DSMT4">
                  <p:embed/>
                </p:oleObj>
              </mc:Choice>
              <mc:Fallback>
                <p:oleObj name="Equation" r:id="rId6" imgW="952200" imgH="368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0343" y="1627014"/>
                        <a:ext cx="1531937" cy="57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11911" y="1124744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①</a:t>
            </a:r>
            <a:endParaRPr lang="en-US" altLang="ko-KR" sz="2400" dirty="0" smtClean="0">
              <a:latin typeface="+mn-ea"/>
              <a:ea typeface="+mn-ea"/>
            </a:endParaRPr>
          </a:p>
          <a:p>
            <a:pPr algn="ctr"/>
            <a:endParaRPr lang="en-US" altLang="ko-KR" sz="2400" dirty="0" smtClean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911" y="1656681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②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1911" y="2708920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③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415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30" y="1700808"/>
            <a:ext cx="7666564" cy="457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조건부 확률함수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3054" y="832427"/>
                <a:ext cx="821537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𝑐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 ≤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 ≤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𝑑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 |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의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의미 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:</a:t>
                </a:r>
                <a:br>
                  <a:rPr lang="en-US" altLang="ko-KR" spc="-100" dirty="0" smtClean="0">
                    <a:latin typeface="+mn-ea"/>
                    <a:ea typeface="+mn-ea"/>
                  </a:rPr>
                </a:br>
                <a:r>
                  <a:rPr lang="ko-KR" altLang="en-US" spc="-100" dirty="0" smtClean="0">
                    <a:latin typeface="+mn-ea"/>
                    <a:ea typeface="+mn-ea"/>
                  </a:rPr>
                  <a:t>확률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에 대한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𝑐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 ≤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 ≤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𝑑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의 상대적인 비율</a:t>
                </a:r>
                <a:endParaRPr lang="ko-KR" altLang="en-US" spc="-1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54" y="832427"/>
                <a:ext cx="8215370" cy="757130"/>
              </a:xfrm>
              <a:prstGeom prst="rect">
                <a:avLst/>
              </a:prstGeom>
              <a:blipFill rotWithShape="1">
                <a:blip r:embed="rId3"/>
                <a:stretch>
                  <a:fillRect l="-445" t="-806" b="-80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422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조건부 확률함수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7544" y="898395"/>
            <a:ext cx="8028756" cy="15817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23170" y="1082058"/>
                <a:ext cx="767080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b="1" spc="-100" dirty="0" smtClean="0">
                    <a:latin typeface="+mn-ea"/>
                    <a:ea typeface="+mn-ea"/>
                  </a:rPr>
                  <a:t>조건부 확률밀도함수</a:t>
                </a:r>
                <a:r>
                  <a:rPr lang="en-US" altLang="ko-KR" sz="2000" b="1" spc="-100" baseline="30000" dirty="0">
                    <a:latin typeface="+mn-ea"/>
                    <a:ea typeface="+mn-ea"/>
                  </a:rPr>
                  <a:t>conditional </a:t>
                </a:r>
                <a:r>
                  <a:rPr lang="en-US" altLang="ko-KR" sz="2000" b="1" spc="-100" baseline="30000" dirty="0" err="1" smtClean="0">
                    <a:latin typeface="+mn-ea"/>
                    <a:ea typeface="+mn-ea"/>
                  </a:rPr>
                  <a:t>p.d.f</a:t>
                </a:r>
                <a:r>
                  <a:rPr lang="ko-KR" altLang="en-US" sz="2000" b="1" spc="-1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spc="-100" dirty="0" smtClean="0">
                    <a:latin typeface="+mn-ea"/>
                    <a:ea typeface="+mn-ea"/>
                  </a:rPr>
                  <a:t>: </a:t>
                </a:r>
                <a:br>
                  <a:rPr lang="en-US" altLang="ko-KR" sz="2000" spc="-100" dirty="0" smtClean="0">
                    <a:latin typeface="+mn-ea"/>
                    <a:ea typeface="+mn-ea"/>
                  </a:rPr>
                </a:br>
                <a:r>
                  <a:rPr lang="ko-KR" altLang="en-US" sz="2000" spc="-100" dirty="0" smtClean="0">
                    <a:latin typeface="+mn-ea"/>
                    <a:ea typeface="+mn-ea"/>
                  </a:rPr>
                  <a:t>연속확률변수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에 </a:t>
                </a:r>
                <a:r>
                  <a:rPr lang="ko-KR" altLang="en-US" sz="2000" spc="-100" dirty="0" smtClean="0">
                    <a:latin typeface="+mn-ea"/>
                    <a:ea typeface="+mn-ea"/>
                  </a:rPr>
                  <a:t>대해 </a:t>
                </a:r>
                <a:r>
                  <a:rPr lang="ko-KR" altLang="en-US" sz="2000" spc="-100" dirty="0">
                    <a:latin typeface="+mn-ea"/>
                    <a:ea typeface="+mn-ea"/>
                  </a:rPr>
                  <a:t>조건</a:t>
                </a:r>
                <a:r>
                  <a:rPr lang="ko-KR" altLang="en-US" sz="2000" spc="-100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000" i="1" spc="-100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sz="2000" i="1" spc="-100" dirty="0">
                        <a:latin typeface="Cambria Math"/>
                        <a:ea typeface="+mn-ea"/>
                      </a:rPr>
                      <m:t>𝑎</m:t>
                    </m:r>
                    <m:r>
                      <a:rPr lang="ko-KR" altLang="en-US" sz="2000" i="1" spc="-100" dirty="0">
                        <a:latin typeface="Cambria Math"/>
                        <a:ea typeface="+mn-ea"/>
                      </a:rPr>
                      <m:t>가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 주어졌을 때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의</a:t>
                </a:r>
                <a:r>
                  <a:rPr lang="en-US" altLang="ko-KR" sz="2000" spc="-100" dirty="0">
                    <a:latin typeface="+mn-ea"/>
                    <a:ea typeface="+mn-ea"/>
                  </a:rPr>
                  <a:t> </a:t>
                </a:r>
                <a:r>
                  <a:rPr lang="ko-KR" altLang="en-US" sz="2000" spc="-100" dirty="0">
                    <a:latin typeface="+mn-ea"/>
                    <a:ea typeface="+mn-ea"/>
                  </a:rPr>
                  <a:t>확률밀도함수를 </a:t>
                </a:r>
                <a:r>
                  <a:rPr lang="ko-KR" altLang="en-US" sz="2000" spc="-100" dirty="0" smtClean="0">
                    <a:latin typeface="+mn-ea"/>
                    <a:ea typeface="+mn-ea"/>
                  </a:rPr>
                  <a:t>의미하며 </a:t>
                </a:r>
                <a:r>
                  <a:rPr lang="ko-KR" altLang="en-US" sz="2000" spc="-100" dirty="0">
                    <a:latin typeface="+mn-ea"/>
                    <a:ea typeface="+mn-ea"/>
                  </a:rPr>
                  <a:t>다음과 같이 </a:t>
                </a:r>
                <a:r>
                  <a:rPr lang="ko-KR" altLang="en-US" sz="2000" spc="-100" dirty="0" smtClean="0">
                    <a:latin typeface="+mn-ea"/>
                    <a:ea typeface="+mn-ea"/>
                  </a:rPr>
                  <a:t>정의</a:t>
                </a:r>
                <a:endParaRPr lang="ko-KR" altLang="en-US" sz="2000" spc="-1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70" y="1082058"/>
                <a:ext cx="7670800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794" t="-510" b="-6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630261"/>
              </p:ext>
            </p:extLst>
          </p:nvPr>
        </p:nvGraphicFramePr>
        <p:xfrm>
          <a:off x="2883748" y="3134051"/>
          <a:ext cx="2878137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82" name="Equation" r:id="rId4" imgW="1930400" imgH="431800" progId="Equation.DSMT4">
                  <p:embed/>
                </p:oleObj>
              </mc:Choice>
              <mc:Fallback>
                <p:oleObj name="Equation" r:id="rId4" imgW="1930400" imgH="431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3748" y="3134051"/>
                        <a:ext cx="2878137" cy="63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2477472" y="2924944"/>
            <a:ext cx="3647756" cy="1052187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59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28596" y="1052736"/>
                <a:ext cx="8001056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 smtClean="0">
                    <a:latin typeface="+mn-ea"/>
                    <a:ea typeface="+mn-ea"/>
                  </a:rPr>
                  <a:t>(1)  </a:t>
                </a:r>
                <a:r>
                  <a:rPr lang="ko-KR" altLang="en-US" dirty="0" smtClean="0">
                    <a:latin typeface="+mn-ea"/>
                    <a:ea typeface="+mn-ea"/>
                  </a:rPr>
                  <a:t>임의의 실수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𝑦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대하여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0 ≤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|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 ≤ 1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1052736"/>
                <a:ext cx="8001056" cy="507831"/>
              </a:xfrm>
              <a:prstGeom prst="rect">
                <a:avLst/>
              </a:prstGeom>
              <a:blipFill rotWithShape="1">
                <a:blip r:embed="rId3"/>
                <a:stretch>
                  <a:fillRect l="-609" b="-8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조건부 확률밀도함수의 성질</a:t>
            </a:r>
          </a:p>
        </p:txBody>
      </p:sp>
      <p:graphicFrame>
        <p:nvGraphicFramePr>
          <p:cNvPr id="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839367"/>
              </p:ext>
            </p:extLst>
          </p:nvPr>
        </p:nvGraphicFramePr>
        <p:xfrm>
          <a:off x="500034" y="2716337"/>
          <a:ext cx="494030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40" name="Equation" r:id="rId4" imgW="3314520" imgH="634680" progId="Equation.DSMT4">
                  <p:embed/>
                </p:oleObj>
              </mc:Choice>
              <mc:Fallback>
                <p:oleObj name="Equation" r:id="rId4" imgW="331452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034" y="2716337"/>
                        <a:ext cx="4940300" cy="928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998208"/>
              </p:ext>
            </p:extLst>
          </p:nvPr>
        </p:nvGraphicFramePr>
        <p:xfrm>
          <a:off x="5602759" y="1903363"/>
          <a:ext cx="1633537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41" name="Equation" r:id="rId6" imgW="1015920" imgH="330120" progId="Equation.DSMT4">
                  <p:embed/>
                </p:oleObj>
              </mc:Choice>
              <mc:Fallback>
                <p:oleObj name="Equation" r:id="rId6" imgW="101592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2759" y="1903363"/>
                        <a:ext cx="1633537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8596" y="1913057"/>
                <a:ext cx="8001056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 smtClean="0">
                    <a:latin typeface="+mn-ea"/>
                    <a:ea typeface="+mn-ea"/>
                  </a:rPr>
                  <a:t>(2)  </a:t>
                </a:r>
                <a:r>
                  <a:rPr lang="ko-KR" altLang="en-US" dirty="0" smtClean="0">
                    <a:latin typeface="+mn-ea"/>
                    <a:ea typeface="+mn-ea"/>
                  </a:rPr>
                  <a:t>모든 실수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𝑦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대한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|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합은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1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 </a:t>
                </a:r>
                <a:r>
                  <a:rPr lang="ko-KR" altLang="en-US" dirty="0" smtClean="0">
                    <a:latin typeface="+mn-ea"/>
                    <a:ea typeface="+mn-ea"/>
                  </a:rPr>
                  <a:t>즉</a:t>
                </a:r>
                <a:r>
                  <a:rPr lang="en-US" altLang="ko-KR" dirty="0" smtClean="0">
                    <a:latin typeface="+mn-ea"/>
                    <a:ea typeface="+mn-ea"/>
                  </a:rPr>
                  <a:t>,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1913057"/>
                <a:ext cx="8001056" cy="507831"/>
              </a:xfrm>
              <a:prstGeom prst="rect">
                <a:avLst/>
              </a:prstGeom>
              <a:blipFill rotWithShape="1">
                <a:blip r:embed="rId8"/>
                <a:stretch>
                  <a:fillRect l="-609" b="-84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11911" y="1124744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①</a:t>
            </a:r>
            <a:endParaRPr lang="en-US" altLang="ko-KR" sz="2400" dirty="0" smtClean="0">
              <a:latin typeface="+mn-ea"/>
              <a:ea typeface="+mn-ea"/>
            </a:endParaRPr>
          </a:p>
          <a:p>
            <a:pPr algn="ctr"/>
            <a:endParaRPr lang="en-US" altLang="ko-KR" sz="2400" dirty="0" smtClean="0"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911" y="2947116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③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1911" y="1939272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②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726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조건부 확률함수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7504" y="836712"/>
                <a:ext cx="8464996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𝑐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≤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≤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|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의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의미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: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836712"/>
                <a:ext cx="8464996" cy="374526"/>
              </a:xfrm>
              <a:prstGeom prst="rect">
                <a:avLst/>
              </a:prstGeom>
              <a:blipFill rotWithShape="1">
                <a:blip r:embed="rId2"/>
                <a:stretch>
                  <a:fillRect l="-504" t="-6452" b="-24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1575684" y="1215118"/>
                <a:ext cx="45897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dirty="0">
                    <a:latin typeface="Cambria Math"/>
                    <a:ea typeface="+mn-ea"/>
                  </a:rPr>
                  <a:t>영역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𝐴</m:t>
                    </m:r>
                  </m:oMath>
                </a14:m>
                <a:r>
                  <a:rPr lang="ko-KR" altLang="en-US" dirty="0">
                    <a:latin typeface="Cambria Math"/>
                    <a:ea typeface="+mn-ea"/>
                  </a:rPr>
                  <a:t>의 넓이에 대한 영역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𝐵</m:t>
                    </m:r>
                  </m:oMath>
                </a14:m>
                <a:r>
                  <a:rPr lang="ko-KR" altLang="en-US" dirty="0">
                    <a:latin typeface="Cambria Math"/>
                    <a:ea typeface="+mn-ea"/>
                  </a:rPr>
                  <a:t>의 넓이의 비율</a:t>
                </a: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5684" y="1215118"/>
                <a:ext cx="4589718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062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1" y="2099480"/>
            <a:ext cx="6324600" cy="359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72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조건부 확률함수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58" y="728726"/>
            <a:ext cx="8875907" cy="3464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57158" y="4221088"/>
                <a:ext cx="850112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주사위를 두 번 던져서 나온 두 눈의 결과를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err="1" smtClean="0">
                        <a:latin typeface="Cambria Math"/>
                        <a:ea typeface="HY신명조" panose="02030600000101010101" pitchFamily="18" charset="-127"/>
                      </a:rPr>
                      <m:t>𝑖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𝑗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라 하면 다음을 얻는다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4221088"/>
                <a:ext cx="8501122" cy="353943"/>
              </a:xfrm>
              <a:prstGeom prst="rect">
                <a:avLst/>
              </a:prstGeom>
              <a:blipFill rotWithShape="1">
                <a:blip r:embed="rId4"/>
                <a:stretch>
                  <a:fillRect l="-502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847688" y="4680753"/>
            <a:ext cx="5371413" cy="1124511"/>
            <a:chOff x="525456" y="3035306"/>
            <a:chExt cx="5975370" cy="125095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Object 3"/>
                <p:cNvGraphicFramePr>
                  <a:graphicFrameLocks noChangeAspect="1"/>
                </p:cNvGraphicFramePr>
                <p:nvPr/>
              </p:nvGraphicFramePr>
              <p:xfrm>
                <a:off x="3382976" y="3035306"/>
                <a:ext cx="3117850" cy="12509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1827" name="Equation" r:id="rId5" imgW="1968480" imgH="812520" progId="Equation.DSMT4">
                        <p:embed/>
                      </p:oleObj>
                    </mc:Choice>
                    <mc:Fallback>
                      <p:oleObj name="Equation" r:id="rId5" imgW="1968480" imgH="81252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82976" y="3035306"/>
                              <a:ext cx="3117850" cy="12509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1" name="Object 3"/>
                <p:cNvGraphicFramePr>
                  <a:graphicFrameLocks noChangeAspect="1"/>
                </p:cNvGraphicFramePr>
                <p:nvPr/>
              </p:nvGraphicFramePr>
              <p:xfrm>
                <a:off x="3382976" y="3035306"/>
                <a:ext cx="3117850" cy="125095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1812" name="Equation" r:id="rId7" imgW="1968480" imgH="812520" progId="Equation.DSMT4">
                        <p:embed/>
                      </p:oleObj>
                    </mc:Choice>
                    <mc:Fallback>
                      <p:oleObj name="Equation" r:id="rId7" imgW="1968480" imgH="81252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82976" y="3035306"/>
                              <a:ext cx="3117850" cy="125095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1454150" y="3172154"/>
                  <a:ext cx="1928826" cy="3937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두 눈이 </a:t>
                  </a:r>
                  <a14:m>
                    <m:oMath xmlns:m="http://schemas.openxmlformats.org/officeDocument/2006/math"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(</m:t>
                      </m:r>
                      <m:r>
                        <a:rPr lang="en-US" altLang="ko-KR" sz="1700" i="1" spc="-150" dirty="0" err="1" smtClean="0">
                          <a:latin typeface="Cambria Math"/>
                          <a:ea typeface="HY신명조" panose="02030600000101010101" pitchFamily="18" charset="-127"/>
                        </a:rPr>
                        <m:t>𝑖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, 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𝑗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)</m:t>
                      </m:r>
                    </m:oMath>
                  </a14:m>
                  <a:r>
                    <a:rPr lang="ko-KR" altLang="en-US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이고</a:t>
                  </a:r>
                  <a:r>
                    <a:rPr lang="en-US" altLang="ko-KR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,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4150" y="3172154"/>
                  <a:ext cx="1928826" cy="376621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1761" t="-7143" b="-1964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25456" y="3786190"/>
                  <a:ext cx="2857520" cy="3937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두 눈이 </a:t>
                  </a:r>
                  <a14:m>
                    <m:oMath xmlns:m="http://schemas.openxmlformats.org/officeDocument/2006/math"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(</m:t>
                      </m:r>
                      <m:r>
                        <a:rPr lang="en-US" altLang="ko-KR" sz="1700" i="1" spc="-150" dirty="0" err="1" smtClean="0">
                          <a:latin typeface="Cambria Math"/>
                          <a:ea typeface="HY신명조" panose="02030600000101010101" pitchFamily="18" charset="-127"/>
                        </a:rPr>
                        <m:t>𝑖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, 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𝑗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) </m:t>
                      </m:r>
                    </m:oMath>
                  </a14:m>
                  <a:r>
                    <a:rPr lang="ko-KR" altLang="en-US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또는 </a:t>
                  </a:r>
                  <a:r>
                    <a:rPr lang="en-US" altLang="ko-KR" sz="1700" i="1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𝑗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, </m:t>
                      </m:r>
                      <m:r>
                        <a:rPr lang="en-US" altLang="ko-KR" sz="1700" i="1" spc="-150" dirty="0" err="1" smtClean="0">
                          <a:latin typeface="Cambria Math"/>
                          <a:ea typeface="HY신명조" panose="02030600000101010101" pitchFamily="18" charset="-127"/>
                        </a:rPr>
                        <m:t>𝑖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)</m:t>
                      </m:r>
                    </m:oMath>
                  </a14:m>
                  <a:r>
                    <a:rPr lang="ko-KR" altLang="en-US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이고</a:t>
                  </a:r>
                  <a:r>
                    <a:rPr lang="en-US" altLang="ko-KR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,</a:t>
                  </a: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456" y="3786190"/>
                  <a:ext cx="2857520" cy="376621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1188" t="-7273" b="-2181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/>
          <p:cNvSpPr txBox="1"/>
          <p:nvPr/>
        </p:nvSpPr>
        <p:spPr>
          <a:xfrm>
            <a:off x="847688" y="5949280"/>
            <a:ext cx="66046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따라서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다음 </a:t>
            </a:r>
            <a:r>
              <a:rPr lang="ko-KR" altLang="en-US" sz="1700" spc="-15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결합확률표를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얻는다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267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조건부 확률함수</a:t>
            </a:r>
          </a:p>
        </p:txBody>
      </p:sp>
      <p:pic>
        <p:nvPicPr>
          <p:cNvPr id="10" name="Picture 9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16" y="808182"/>
            <a:ext cx="5820788" cy="41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766103" y="5154952"/>
                <a:ext cx="619027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즉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𝑦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 = (</m:t>
                    </m:r>
                    <m:r>
                      <a:rPr lang="en-US" altLang="ko-KR" sz="1600" i="1" spc="-150" dirty="0" err="1" smtClean="0">
                        <a:latin typeface="Cambria Math"/>
                        <a:ea typeface="HY신명조" panose="02030600000101010101" pitchFamily="18" charset="-127"/>
                      </a:rPr>
                      <m:t>𝑖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en-US" altLang="ko-KR" sz="1600" i="1" spc="-150" dirty="0" err="1" smtClean="0">
                        <a:latin typeface="Cambria Math"/>
                        <a:ea typeface="HY신명조" panose="02030600000101010101" pitchFamily="18" charset="-127"/>
                      </a:rPr>
                      <m:t>𝑖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), </m:t>
                    </m:r>
                    <m:r>
                      <a:rPr lang="en-US" altLang="ko-KR" sz="1600" i="1" spc="-150" dirty="0" err="1" smtClean="0">
                        <a:latin typeface="Cambria Math"/>
                        <a:ea typeface="HY신명조" panose="02030600000101010101" pitchFamily="18" charset="-127"/>
                      </a:rPr>
                      <m:t>𝑖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1, 2,…, 6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이면</a:t>
                </a:r>
                <a:endParaRPr lang="en-US" altLang="ko-KR" sz="16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103" y="5154952"/>
                <a:ext cx="6190273" cy="338554"/>
              </a:xfrm>
              <a:prstGeom prst="rect">
                <a:avLst/>
              </a:prstGeom>
              <a:blipFill rotWithShape="1">
                <a:blip r:embed="rId4"/>
                <a:stretch>
                  <a:fillRect l="-591" t="-7273" b="-218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881919" y="5835083"/>
                <a:ext cx="54983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    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𝑦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 = (</m:t>
                    </m:r>
                    <m:r>
                      <a:rPr lang="en-US" altLang="ko-KR" sz="1600" i="1" spc="-150" dirty="0" err="1" smtClean="0">
                        <a:latin typeface="Cambria Math"/>
                        <a:ea typeface="HY신명조" panose="02030600000101010101" pitchFamily="18" charset="-127"/>
                      </a:rPr>
                      <m:t>𝑖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𝑗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),  </m:t>
                    </m:r>
                    <m:r>
                      <a:rPr lang="en-US" altLang="ko-KR" sz="1600" i="1" spc="-150" dirty="0" err="1" smtClean="0">
                        <a:latin typeface="Cambria Math"/>
                        <a:ea typeface="HY신명조" panose="02030600000101010101" pitchFamily="18" charset="-127"/>
                      </a:rPr>
                      <m:t>𝑖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≠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𝑗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en-US" altLang="ko-KR" sz="1600" i="1" spc="-150" dirty="0" err="1" smtClean="0">
                        <a:latin typeface="Cambria Math"/>
                        <a:ea typeface="HY신명조" panose="02030600000101010101" pitchFamily="18" charset="-127"/>
                      </a:rPr>
                      <m:t>𝑖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𝑗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1, 2,…, 6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이면</a:t>
                </a:r>
                <a:endParaRPr lang="en-US" altLang="ko-KR" sz="16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919" y="5835083"/>
                <a:ext cx="5498393" cy="338554"/>
              </a:xfrm>
              <a:prstGeom prst="rect">
                <a:avLst/>
              </a:prstGeom>
              <a:blipFill rotWithShape="1">
                <a:blip r:embed="rId5"/>
                <a:stretch>
                  <a:fillRect t="-7143" b="-196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003916"/>
              </p:ext>
            </p:extLst>
          </p:nvPr>
        </p:nvGraphicFramePr>
        <p:xfrm>
          <a:off x="4644008" y="5085184"/>
          <a:ext cx="1814401" cy="521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84" name="Equation" r:id="rId6" imgW="1333440" imgH="393480" progId="Equation.DSMT4">
                  <p:embed/>
                </p:oleObj>
              </mc:Choice>
              <mc:Fallback>
                <p:oleObj name="Equation" r:id="rId6" imgW="13334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4008" y="5085184"/>
                        <a:ext cx="1814401" cy="5211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146356"/>
              </p:ext>
            </p:extLst>
          </p:nvPr>
        </p:nvGraphicFramePr>
        <p:xfrm>
          <a:off x="5305357" y="5770834"/>
          <a:ext cx="1814401" cy="519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85" name="Equation" r:id="rId8" imgW="1333440" imgH="393480" progId="Equation.DSMT4">
                  <p:embed/>
                </p:oleObj>
              </mc:Choice>
              <mc:Fallback>
                <p:oleObj name="Equation" r:id="rId8" imgW="13334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5357" y="5770834"/>
                        <a:ext cx="1814401" cy="5197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407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조건부 확률함수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7158" y="835572"/>
            <a:ext cx="8501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따라서</a:t>
            </a:r>
            <a:r>
              <a:rPr lang="en-US" altLang="ko-KR" sz="16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6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결합확률질량함수는 다음과 같다</a:t>
            </a:r>
            <a:r>
              <a:rPr lang="en-US" altLang="ko-KR" sz="16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1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705934"/>
              </p:ext>
            </p:extLst>
          </p:nvPr>
        </p:nvGraphicFramePr>
        <p:xfrm>
          <a:off x="3950537" y="852453"/>
          <a:ext cx="2709695" cy="1554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07" name="Equation" r:id="rId3" imgW="2120760" imgH="1244520" progId="Equation.DSMT4">
                  <p:embed/>
                </p:oleObj>
              </mc:Choice>
              <mc:Fallback>
                <p:oleObj name="Equation" r:id="rId3" imgW="2120760" imgH="1244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0537" y="852453"/>
                        <a:ext cx="2709695" cy="15542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357158" y="2636912"/>
            <a:ext cx="3358500" cy="1634049"/>
            <a:chOff x="357158" y="2996952"/>
            <a:chExt cx="3358500" cy="1634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57158" y="3061341"/>
                  <a:ext cx="335850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63538" indent="-363538">
                    <a:lnSpc>
                      <a:spcPct val="150000"/>
                    </a:lnSpc>
                  </a:pPr>
                  <a:r>
                    <a:rPr lang="en-US" altLang="ko-KR" sz="16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(b)                             </a:t>
                  </a:r>
                  <a:r>
                    <a:rPr lang="ko-KR" altLang="en-US" sz="16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이므로 </a:t>
                  </a:r>
                  <a14:m>
                    <m:oMath xmlns:m="http://schemas.openxmlformats.org/officeDocument/2006/math"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𝑋</m:t>
                      </m:r>
                    </m:oMath>
                  </a14:m>
                  <a:r>
                    <a:rPr lang="ko-KR" altLang="en-US" sz="16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의 조건부 확률                                                         </a:t>
                  </a:r>
                  <a:endPara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z="1600" spc="-150" dirty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 </a:t>
                  </a:r>
                  <a:r>
                    <a:rPr lang="en-US" altLang="ko-KR" sz="16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                                                           </a:t>
                  </a:r>
                  <a:r>
                    <a:rPr lang="ko-KR" altLang="en-US" sz="16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는   </a:t>
                  </a:r>
                  <a:r>
                    <a:rPr lang="en-US" altLang="ko-KR" sz="16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/>
                  </a:r>
                  <a:br>
                    <a:rPr lang="en-US" altLang="ko-KR" sz="16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</a:br>
                  <a:r>
                    <a:rPr lang="en-US" altLang="ko-KR" sz="16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       </a:t>
                  </a:r>
                  <a:r>
                    <a:rPr lang="ko-KR" altLang="en-US" sz="16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오른쪽 표와 같다</a:t>
                  </a:r>
                  <a:r>
                    <a:rPr lang="en-US" altLang="ko-KR" sz="16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158" y="3061341"/>
                  <a:ext cx="3358500" cy="156966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1089" b="-388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" name="Object 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08511751"/>
                    </p:ext>
                  </p:extLst>
                </p:nvPr>
              </p:nvGraphicFramePr>
              <p:xfrm>
                <a:off x="785786" y="2996952"/>
                <a:ext cx="1363663" cy="5730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4008" name="Equation" r:id="rId6" imgW="914400" imgH="393480" progId="Equation.DSMT4">
                        <p:embed/>
                      </p:oleObj>
                    </mc:Choice>
                    <mc:Fallback>
                      <p:oleObj name="Equation" r:id="rId6" imgW="914400" imgH="39348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85786" y="2996952"/>
                              <a:ext cx="1363663" cy="57308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3" name="Object 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08511751"/>
                    </p:ext>
                  </p:extLst>
                </p:nvPr>
              </p:nvGraphicFramePr>
              <p:xfrm>
                <a:off x="785786" y="2996952"/>
                <a:ext cx="1363663" cy="57308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3933" name="Equation" r:id="rId8" imgW="914400" imgH="393480" progId="Equation.DSMT4">
                        <p:embed/>
                      </p:oleObj>
                    </mc:Choice>
                    <mc:Fallback>
                      <p:oleObj name="Equation" r:id="rId8" imgW="914400" imgH="39348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85786" y="2996952"/>
                              <a:ext cx="1363663" cy="57308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Object 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12431544"/>
                    </p:ext>
                  </p:extLst>
                </p:nvPr>
              </p:nvGraphicFramePr>
              <p:xfrm>
                <a:off x="796901" y="3826735"/>
                <a:ext cx="2570414" cy="51695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4009" name="Equation" r:id="rId10" imgW="2095200" imgH="431640" progId="Equation.DSMT4">
                        <p:embed/>
                      </p:oleObj>
                    </mc:Choice>
                    <mc:Fallback>
                      <p:oleObj name="Equation" r:id="rId10" imgW="2095200" imgH="4316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96901" y="3826735"/>
                              <a:ext cx="2570414" cy="516955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4" name="Object 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12431544"/>
                    </p:ext>
                  </p:extLst>
                </p:nvPr>
              </p:nvGraphicFramePr>
              <p:xfrm>
                <a:off x="796901" y="3826735"/>
                <a:ext cx="2570414" cy="51695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63934" name="Equation" r:id="rId12" imgW="2095200" imgH="431640" progId="Equation.DSMT4">
                        <p:embed/>
                      </p:oleObj>
                    </mc:Choice>
                    <mc:Fallback>
                      <p:oleObj name="Equation" r:id="rId12" imgW="2095200" imgH="4316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796901" y="3826735"/>
                              <a:ext cx="2570414" cy="516955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55576" y="4365104"/>
                <a:ext cx="439248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  <m:r>
                      <a:rPr lang="ko-KR" altLang="en-US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= 5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인 조건 아래서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조건부 확률질량함수는 오른쪽과 같다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365104"/>
                <a:ext cx="4392488" cy="584775"/>
              </a:xfrm>
              <a:prstGeom prst="rect">
                <a:avLst/>
              </a:prstGeom>
              <a:blipFill rotWithShape="1">
                <a:blip r:embed="rId14"/>
                <a:stretch>
                  <a:fillRect l="-833" t="-4167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6416076"/>
              </p:ext>
            </p:extLst>
          </p:nvPr>
        </p:nvGraphicFramePr>
        <p:xfrm>
          <a:off x="5724127" y="3861048"/>
          <a:ext cx="2089619" cy="1440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0" name="Equation" r:id="rId15" imgW="1765080" imgH="1244520" progId="Equation.DSMT4">
                  <p:embed/>
                </p:oleObj>
              </mc:Choice>
              <mc:Fallback>
                <p:oleObj name="Equation" r:id="rId15" imgW="1765080" imgH="1244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7" y="3861048"/>
                        <a:ext cx="2089619" cy="14401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357158" y="5610726"/>
            <a:ext cx="8501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(c) </a:t>
            </a:r>
            <a:r>
              <a:rPr lang="ko-KR" altLang="en-US" sz="16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구하고자 하는 확률은 다음과 같다</a:t>
            </a:r>
            <a:r>
              <a:rPr lang="en-US" altLang="ko-KR" sz="16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22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017161"/>
              </p:ext>
            </p:extLst>
          </p:nvPr>
        </p:nvGraphicFramePr>
        <p:xfrm>
          <a:off x="1774155" y="5949280"/>
          <a:ext cx="5030093" cy="542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1" name="Equation" r:id="rId17" imgW="3568680" imgH="393480" progId="Equation.DSMT4">
                  <p:embed/>
                </p:oleObj>
              </mc:Choice>
              <mc:Fallback>
                <p:oleObj name="Equation" r:id="rId17" imgW="35686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4155" y="5949280"/>
                        <a:ext cx="5030093" cy="5420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4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871" y="2708920"/>
            <a:ext cx="5076825" cy="1082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48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조건부 확률함수</a:t>
            </a:r>
          </a:p>
        </p:txBody>
      </p:sp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" y="805980"/>
            <a:ext cx="8924472" cy="3746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91358" y="4806889"/>
                <a:ext cx="850112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𝑦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&gt; 0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주변확률밀도함수는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58" y="4806889"/>
                <a:ext cx="8501122" cy="353943"/>
              </a:xfrm>
              <a:prstGeom prst="rect">
                <a:avLst/>
              </a:prstGeom>
              <a:blipFill rotWithShape="1">
                <a:blip r:embed="rId4"/>
                <a:stretch>
                  <a:fillRect l="-430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437497"/>
              </p:ext>
            </p:extLst>
          </p:nvPr>
        </p:nvGraphicFramePr>
        <p:xfrm>
          <a:off x="1924297" y="5182292"/>
          <a:ext cx="5282884" cy="76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22" name="Equation" r:id="rId5" imgW="3568680" imgH="533160" progId="Equation.DSMT4">
                  <p:embed/>
                </p:oleObj>
              </mc:Choice>
              <mc:Fallback>
                <p:oleObj name="Equation" r:id="rId5" imgW="356868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297" y="5182292"/>
                        <a:ext cx="5282884" cy="7669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771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결합확률질량함수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611560" y="884312"/>
            <a:ext cx="7872040" cy="561109"/>
            <a:chOff x="611560" y="2780928"/>
            <a:chExt cx="7872040" cy="561109"/>
          </a:xfrm>
        </p:grpSpPr>
        <p:sp>
          <p:nvSpPr>
            <p:cNvPr id="10" name="순서도: 순차적 액세스 저장소 9"/>
            <p:cNvSpPr/>
            <p:nvPr/>
          </p:nvSpPr>
          <p:spPr>
            <a:xfrm>
              <a:off x="611560" y="27809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1242084" y="3299940"/>
              <a:ext cx="72415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내용 개체 틀 1"/>
            <p:cNvSpPr txBox="1">
              <a:spLocks/>
            </p:cNvSpPr>
            <p:nvPr/>
          </p:nvSpPr>
          <p:spPr bwMode="auto">
            <a:xfrm>
              <a:off x="1266056" y="2865950"/>
              <a:ext cx="6906344" cy="40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Blip>
                  <a:blip r:embed="rId3"/>
                </a:buBlip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spcBef>
                  <a:spcPts val="1200"/>
                </a:spcBef>
                <a:buSzPct val="90000"/>
                <a:buNone/>
                <a:defRPr/>
              </a:pPr>
              <a:r>
                <a:rPr lang="ko-KR" altLang="en-US" sz="2000" b="1" spc="-50" dirty="0">
                  <a:solidFill>
                    <a:srgbClr val="00A0C6"/>
                  </a:solidFill>
                </a:rPr>
                <a:t>동전 네 번 던지기</a:t>
              </a:r>
              <a:endParaRPr lang="en-US" altLang="ko-KR" sz="2000" b="1" spc="-50" dirty="0">
                <a:solidFill>
                  <a:srgbClr val="00A0C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직사각형 14"/>
              <p:cNvSpPr/>
              <p:nvPr/>
            </p:nvSpPr>
            <p:spPr>
              <a:xfrm>
                <a:off x="1333500" y="1519684"/>
                <a:ext cx="7086600" cy="3847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 </m:t>
                    </m:r>
                  </m:oMath>
                </a14:m>
                <a:r>
                  <a:rPr lang="en-US" altLang="ko-KR" sz="1900" spc="-100" dirty="0">
                    <a:latin typeface="+mn-ea"/>
                    <a:ea typeface="+mn-ea"/>
                  </a:rPr>
                  <a:t>: </a:t>
                </a:r>
                <a:r>
                  <a:rPr lang="ko-KR" altLang="en-US" sz="1900" spc="-100" dirty="0">
                    <a:latin typeface="+mn-ea"/>
                    <a:ea typeface="+mn-ea"/>
                  </a:rPr>
                  <a:t>처음 결과가 앞면이면 </a:t>
                </a:r>
                <a14:m>
                  <m:oMath xmlns:m="http://schemas.openxmlformats.org/officeDocument/2006/math"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1</m:t>
                    </m:r>
                  </m:oMath>
                </a14:m>
                <a:r>
                  <a:rPr lang="ko-KR" altLang="en-US" sz="1900" spc="-100" dirty="0">
                    <a:latin typeface="+mn-ea"/>
                    <a:ea typeface="+mn-ea"/>
                  </a:rPr>
                  <a:t>이고 뒷면이면 </a:t>
                </a:r>
                <a14:m>
                  <m:oMath xmlns:m="http://schemas.openxmlformats.org/officeDocument/2006/math"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0,  </m:t>
                    </m:r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 : </m:t>
                    </m:r>
                  </m:oMath>
                </a14:m>
                <a:r>
                  <a:rPr lang="ko-KR" altLang="en-US" sz="1900" spc="-100" dirty="0">
                    <a:latin typeface="+mn-ea"/>
                    <a:ea typeface="+mn-ea"/>
                  </a:rPr>
                  <a:t>앞면</a:t>
                </a:r>
                <a14:m>
                  <m:oMath xmlns:m="http://schemas.openxmlformats.org/officeDocument/2006/math"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𝐻</m:t>
                    </m:r>
                    <m:r>
                      <a:rPr lang="en-US" altLang="ko-KR" sz="1900" i="1" spc="-100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1900" spc="-100" dirty="0">
                    <a:latin typeface="+mn-ea"/>
                    <a:ea typeface="+mn-ea"/>
                  </a:rPr>
                  <a:t>이 나온 횟수</a:t>
                </a:r>
              </a:p>
            </p:txBody>
          </p:sp>
        </mc:Choice>
        <mc:Fallback xmlns="">
          <p:sp>
            <p:nvSpPr>
              <p:cNvPr id="15" name="직사각형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500" y="1519684"/>
                <a:ext cx="7086600" cy="384721"/>
              </a:xfrm>
              <a:prstGeom prst="rect">
                <a:avLst/>
              </a:prstGeom>
              <a:blipFill rotWithShape="1">
                <a:blip r:embed="rId4"/>
                <a:stretch>
                  <a:fillRect t="-7937" r="-602" b="-269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015084"/>
              </p:ext>
            </p:extLst>
          </p:nvPr>
        </p:nvGraphicFramePr>
        <p:xfrm>
          <a:off x="1729014" y="1945368"/>
          <a:ext cx="4427538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55" name="Equation" r:id="rId5" imgW="2971800" imgH="203200" progId="Equation.DSMT4">
                  <p:embed/>
                </p:oleObj>
              </mc:Choice>
              <mc:Fallback>
                <p:oleObj name="Equation" r:id="rId5" imgW="2971800" imgH="203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9014" y="1945368"/>
                        <a:ext cx="4427538" cy="296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7"/>
          <p:cNvGraphicFramePr>
            <a:graphicFrameLocks noChangeAspect="1"/>
          </p:cNvGraphicFramePr>
          <p:nvPr/>
        </p:nvGraphicFramePr>
        <p:xfrm>
          <a:off x="642910" y="3286124"/>
          <a:ext cx="26289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56" name="Equation" r:id="rId7" imgW="1765080" imgH="393480" progId="Equation.DSMT4">
                  <p:embed/>
                </p:oleObj>
              </mc:Choice>
              <mc:Fallback>
                <p:oleObj name="Equation" r:id="rId7" imgW="17650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910" y="3286124"/>
                        <a:ext cx="2628900" cy="576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765" y="2873829"/>
            <a:ext cx="5190350" cy="2987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조건부 확률함수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391358" y="930098"/>
                <a:ext cx="850112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                     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1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인 조건 아래서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조건부 확률밀도함수는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58" y="930098"/>
                <a:ext cx="8501122" cy="353943"/>
              </a:xfrm>
              <a:prstGeom prst="rect">
                <a:avLst/>
              </a:prstGeom>
              <a:blipFill rotWithShape="1">
                <a:blip r:embed="rId3"/>
                <a:stretch>
                  <a:fillRect l="-430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9357998"/>
              </p:ext>
            </p:extLst>
          </p:nvPr>
        </p:nvGraphicFramePr>
        <p:xfrm>
          <a:off x="891424" y="764704"/>
          <a:ext cx="100647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63" name="Equation" r:id="rId4" imgW="634680" imgH="393480" progId="Equation.DSMT4">
                  <p:embed/>
                </p:oleObj>
              </mc:Choice>
              <mc:Fallback>
                <p:oleObj name="Equation" r:id="rId4" imgW="6346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424" y="764704"/>
                        <a:ext cx="1006475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1973900"/>
              </p:ext>
            </p:extLst>
          </p:nvPr>
        </p:nvGraphicFramePr>
        <p:xfrm>
          <a:off x="2699792" y="1452621"/>
          <a:ext cx="3759290" cy="657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64" name="Equation" r:id="rId6" imgW="2539800" imgH="457200" progId="Equation.DSMT4">
                  <p:embed/>
                </p:oleObj>
              </mc:Choice>
              <mc:Fallback>
                <p:oleObj name="Equation" r:id="rId6" imgW="25398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1452621"/>
                        <a:ext cx="3759290" cy="6572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91358" y="2780928"/>
            <a:ext cx="850112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(c) </a:t>
            </a:r>
            <a:r>
              <a:rPr lang="ko-KR" altLang="en-US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구하고자 하는 확률은 다음과 같다</a:t>
            </a:r>
            <a:r>
              <a:rPr lang="en-US" altLang="ko-KR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0958136"/>
              </p:ext>
            </p:extLst>
          </p:nvPr>
        </p:nvGraphicFramePr>
        <p:xfrm>
          <a:off x="1017413" y="3292249"/>
          <a:ext cx="693896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65" name="Equation" r:id="rId8" imgW="4381500" imgH="330200" progId="Equation.DSMT4">
                  <p:embed/>
                </p:oleObj>
              </mc:Choice>
              <mc:Fallback>
                <p:oleObj name="Equation" r:id="rId8" imgW="4381500" imgH="330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413" y="3292249"/>
                        <a:ext cx="693896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502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확률변수의 독립성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3624" y="836712"/>
                <a:ext cx="8286808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𝐴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) &gt; 0,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𝐵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) &gt; 0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인 사건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𝐴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𝐵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에 대하여 두 사건이 독립</a:t>
                </a:r>
                <a:endParaRPr lang="en-US" altLang="ko-KR" spc="-100" dirty="0" smtClean="0">
                  <a:solidFill>
                    <a:schemeClr val="tx2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24" y="836712"/>
                <a:ext cx="8286808" cy="424732"/>
              </a:xfrm>
              <a:prstGeom prst="rect">
                <a:avLst/>
              </a:prstGeom>
              <a:blipFill rotWithShape="1">
                <a:blip r:embed="rId3"/>
                <a:stretch>
                  <a:fillRect l="-441" t="-142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00034" y="2422395"/>
                <a:ext cx="8286808" cy="2086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pc="-100" dirty="0" smtClean="0">
                    <a:latin typeface="+mn-ea"/>
                    <a:ea typeface="+mn-ea"/>
                  </a:rPr>
                  <a:t>이산확률변수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에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대하여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𝐴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 = 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spc="-100" dirty="0" smtClean="0">
                            <a:latin typeface="Cambria Math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i="1" spc="-100" dirty="0" smtClean="0">
                            <a:latin typeface="Cambria Math"/>
                            <a:ea typeface="+mn-ea"/>
                          </a:rPr>
                          <m:t>𝑋</m:t>
                        </m:r>
                        <m:r>
                          <a:rPr lang="en-US" altLang="ko-KR" i="1" spc="-100" dirty="0" smtClean="0">
                            <a:latin typeface="Cambria Math"/>
                            <a:ea typeface="+mn-ea"/>
                          </a:rPr>
                          <m:t> = </m:t>
                        </m:r>
                        <m:r>
                          <a:rPr lang="en-US" altLang="ko-KR" i="1" spc="-100" dirty="0" smtClean="0">
                            <a:latin typeface="Cambria Math"/>
                            <a:ea typeface="+mn-ea"/>
                          </a:rPr>
                          <m:t>𝑥</m:t>
                        </m:r>
                      </m:e>
                    </m:d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𝐵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 = </m:t>
                    </m:r>
                    <m:d>
                      <m:dPr>
                        <m:begChr m:val="{"/>
                        <m:endChr m:val="}"/>
                        <m:ctrlPr>
                          <a:rPr lang="en-US" altLang="ko-KR" i="1" spc="-100" dirty="0" smtClean="0">
                            <a:latin typeface="Cambria Math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i="1" spc="-100" dirty="0" smtClean="0">
                            <a:latin typeface="Cambria Math"/>
                            <a:ea typeface="+mn-ea"/>
                          </a:rPr>
                          <m:t>𝑌</m:t>
                        </m:r>
                        <m:r>
                          <a:rPr lang="en-US" altLang="ko-KR" i="1" spc="-100" dirty="0" smtClean="0">
                            <a:latin typeface="Cambria Math"/>
                            <a:ea typeface="+mn-ea"/>
                          </a:rPr>
                          <m:t> = </m:t>
                        </m:r>
                        <m:r>
                          <a:rPr lang="en-US" altLang="ko-KR" i="1" spc="-100" dirty="0" smtClean="0">
                            <a:latin typeface="Cambria Math"/>
                            <a:ea typeface="+mn-ea"/>
                          </a:rPr>
                          <m:t>𝑦</m:t>
                        </m:r>
                      </m:e>
                    </m:d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라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하면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 </m:t>
                    </m:r>
                  </m:oMath>
                </a14:m>
                <a:r>
                  <a:rPr lang="en-US" altLang="ko-KR" i="1" spc="-100" dirty="0" smtClean="0">
                    <a:latin typeface="Cambria Math"/>
                    <a:ea typeface="+mn-ea"/>
                  </a:rPr>
                  <a:t/>
                </a:r>
                <a:br>
                  <a:rPr lang="en-US" altLang="ko-KR" i="1" spc="-100" dirty="0" smtClean="0">
                    <a:latin typeface="Cambria Math"/>
                    <a:ea typeface="+mn-ea"/>
                  </a:rPr>
                </a:b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𝐴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∩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𝐵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 = {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} 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이고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𝐴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𝐵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가 독립이면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, 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다음과 같이 표현이 가능하다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 spc="-100" dirty="0" smtClean="0">
                  <a:latin typeface="+mn-ea"/>
                  <a:ea typeface="+mn-ea"/>
                </a:endParaRP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𝑃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 = 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𝑥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) = 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𝑃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 = </m:t>
                      </m:r>
                      <m:r>
                        <a:rPr lang="en-US" altLang="ko-KR" i="1" spc="-100" dirty="0" err="1" smtClean="0">
                          <a:latin typeface="Cambria Math"/>
                          <a:ea typeface="+mn-ea"/>
                        </a:rPr>
                        <m:t>𝑥</m:t>
                      </m:r>
                      <m:r>
                        <a:rPr lang="en-US" altLang="ko-KR" i="1" spc="-100" dirty="0" err="1" smtClean="0">
                          <a:latin typeface="Cambria Math"/>
                          <a:ea typeface="+mn-ea"/>
                        </a:rPr>
                        <m:t>|</m:t>
                      </m:r>
                      <m:r>
                        <a:rPr lang="en-US" altLang="ko-KR" i="1" spc="-100" dirty="0" err="1" smtClean="0">
                          <a:latin typeface="Cambria Math"/>
                          <a:ea typeface="+mn-ea"/>
                        </a:rPr>
                        <m:t>𝑌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 = 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𝑦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),   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𝑃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𝑌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 = 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𝑦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) = 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𝑃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𝑌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 = </m:t>
                      </m:r>
                      <m:r>
                        <a:rPr lang="en-US" altLang="ko-KR" i="1" spc="-100" dirty="0" err="1" smtClean="0">
                          <a:latin typeface="Cambria Math"/>
                          <a:ea typeface="+mn-ea"/>
                        </a:rPr>
                        <m:t>𝑦</m:t>
                      </m:r>
                      <m:r>
                        <a:rPr lang="en-US" altLang="ko-KR" i="1" spc="-100" dirty="0" err="1" smtClean="0">
                          <a:latin typeface="Cambria Math"/>
                          <a:ea typeface="+mn-ea"/>
                        </a:rPr>
                        <m:t>|</m:t>
                      </m:r>
                      <m:r>
                        <a:rPr lang="en-US" altLang="ko-KR" i="1" spc="-100" dirty="0" err="1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 = 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𝑥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)</m:t>
                      </m:r>
                    </m:oMath>
                  </m:oMathPara>
                </a14:m>
                <a:endParaRPr lang="en-US" altLang="ko-KR" i="1" spc="-100" dirty="0" smtClean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pc="-100" dirty="0" smtClean="0">
                    <a:latin typeface="+mn-ea"/>
                    <a:ea typeface="+mn-ea"/>
                  </a:rPr>
                  <a:t>또는</a:t>
                </a:r>
                <a:endParaRPr lang="en-US" altLang="ko-KR" spc="-100" dirty="0" smtClean="0">
                  <a:latin typeface="+mn-ea"/>
                  <a:ea typeface="+mn-ea"/>
                </a:endParaRP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𝑓</m:t>
                      </m:r>
                      <m:r>
                        <a:rPr lang="en-US" altLang="ko-KR" i="1" spc="-100" baseline="-25000" dirty="0" err="1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𝑥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) = 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𝑓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spc="-100" dirty="0" err="1" smtClean="0">
                          <a:latin typeface="Cambria Math"/>
                          <a:ea typeface="+mn-ea"/>
                        </a:rPr>
                        <m:t>𝑥</m:t>
                      </m:r>
                      <m:r>
                        <a:rPr lang="en-US" altLang="ko-KR" i="1" spc="-100" dirty="0" err="1" smtClean="0">
                          <a:latin typeface="Cambria Math"/>
                          <a:ea typeface="+mn-ea"/>
                        </a:rPr>
                        <m:t>|</m:t>
                      </m:r>
                      <m:r>
                        <a:rPr lang="en-US" altLang="ko-KR" i="1" spc="-100" dirty="0" err="1" smtClean="0">
                          <a:latin typeface="Cambria Math"/>
                          <a:ea typeface="+mn-ea"/>
                        </a:rPr>
                        <m:t>𝑦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),  </m:t>
                      </m:r>
                      <m:r>
                        <a:rPr lang="en-US" altLang="ko-KR" i="1" spc="-100" dirty="0" err="1" smtClean="0">
                          <a:latin typeface="Cambria Math"/>
                          <a:ea typeface="+mn-ea"/>
                        </a:rPr>
                        <m:t>𝑓</m:t>
                      </m:r>
                      <m:r>
                        <a:rPr lang="en-US" altLang="ko-KR" i="1" spc="-100" baseline="-25000" dirty="0" err="1" smtClean="0">
                          <a:latin typeface="Cambria Math"/>
                          <a:ea typeface="+mn-ea"/>
                        </a:rPr>
                        <m:t>𝑌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𝑦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) = 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𝑓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spc="-100" dirty="0" err="1" smtClean="0">
                          <a:latin typeface="Cambria Math"/>
                          <a:ea typeface="+mn-ea"/>
                        </a:rPr>
                        <m:t>𝑦</m:t>
                      </m:r>
                      <m:r>
                        <a:rPr lang="en-US" altLang="ko-KR" i="1" spc="-100" dirty="0" err="1" smtClean="0">
                          <a:latin typeface="Cambria Math"/>
                          <a:ea typeface="+mn-ea"/>
                        </a:rPr>
                        <m:t>|</m:t>
                      </m:r>
                      <m:r>
                        <a:rPr lang="en-US" altLang="ko-KR" i="1" spc="-100" dirty="0" err="1" smtClean="0">
                          <a:latin typeface="Cambria Math"/>
                          <a:ea typeface="+mn-ea"/>
                        </a:rPr>
                        <m:t>𝑥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),    </m:t>
                      </m:r>
                      <m:r>
                        <a:rPr lang="en-US" altLang="ko-KR" i="1" spc="-100" dirty="0" err="1" smtClean="0">
                          <a:latin typeface="Cambria Math"/>
                          <a:ea typeface="+mn-ea"/>
                        </a:rPr>
                        <m:t>𝑓</m:t>
                      </m:r>
                      <m:r>
                        <a:rPr lang="en-US" altLang="ko-KR" i="1" spc="-100" baseline="-25000" dirty="0" err="1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𝑥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) &gt; 0,  </m:t>
                      </m:r>
                      <m:r>
                        <a:rPr lang="en-US" altLang="ko-KR" i="1" spc="-100" dirty="0" err="1" smtClean="0">
                          <a:latin typeface="Cambria Math"/>
                          <a:ea typeface="+mn-ea"/>
                        </a:rPr>
                        <m:t>𝑓</m:t>
                      </m:r>
                      <m:r>
                        <a:rPr lang="en-US" altLang="ko-KR" i="1" spc="-100" baseline="-25000" dirty="0" err="1" smtClean="0">
                          <a:latin typeface="Cambria Math"/>
                          <a:ea typeface="+mn-ea"/>
                        </a:rPr>
                        <m:t>𝑌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𝑦</m:t>
                      </m:r>
                      <m:r>
                        <a:rPr lang="en-US" altLang="ko-KR" i="1" spc="-100" dirty="0" smtClean="0">
                          <a:latin typeface="Cambria Math"/>
                          <a:ea typeface="+mn-ea"/>
                        </a:rPr>
                        <m:t>) &gt; 0</m:t>
                      </m:r>
                    </m:oMath>
                  </m:oMathPara>
                </a14:m>
                <a:endParaRPr lang="en-US" altLang="ko-KR" i="1" spc="-100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2422395"/>
                <a:ext cx="8286808" cy="2086725"/>
              </a:xfrm>
              <a:prstGeom prst="rect">
                <a:avLst/>
              </a:prstGeom>
              <a:blipFill rotWithShape="1">
                <a:blip r:embed="rId4"/>
                <a:stretch>
                  <a:fillRect l="-589" t="-292" b="-5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07113"/>
              </p:ext>
            </p:extLst>
          </p:nvPr>
        </p:nvGraphicFramePr>
        <p:xfrm>
          <a:off x="3563888" y="1501815"/>
          <a:ext cx="14382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44" name="Equation" r:id="rId5" imgW="965160" imgH="253800" progId="Equation.DSMT4">
                  <p:embed/>
                </p:oleObj>
              </mc:Choice>
              <mc:Fallback>
                <p:oleObj name="Equation" r:id="rId5" imgW="9651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1501815"/>
                        <a:ext cx="1438275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/>
          <p:cNvSpPr/>
          <p:nvPr/>
        </p:nvSpPr>
        <p:spPr>
          <a:xfrm>
            <a:off x="3275856" y="1363427"/>
            <a:ext cx="1978315" cy="625413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48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확률변수의 독립성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7544" y="898396"/>
            <a:ext cx="8028756" cy="14384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직사각형 8"/>
              <p:cNvSpPr/>
              <p:nvPr/>
            </p:nvSpPr>
            <p:spPr>
              <a:xfrm>
                <a:off x="685800" y="1082058"/>
                <a:ext cx="76708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독립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independent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 </a:t>
                </a:r>
                <a:br>
                  <a:rPr lang="en-US" altLang="ko-KR" sz="2000" dirty="0" smtClean="0">
                    <a:latin typeface="+mn-ea"/>
                    <a:ea typeface="+mn-ea"/>
                  </a:rPr>
                </a:br>
                <a:r>
                  <a:rPr lang="ko-KR" altLang="en-US" sz="2000" dirty="0" smtClean="0">
                    <a:latin typeface="+mn-ea"/>
                    <a:ea typeface="+mn-ea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에 대하여 다음 조건을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만족하면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2000" dirty="0">
                    <a:latin typeface="+mn-ea"/>
                    <a:ea typeface="+mn-ea"/>
                  </a:rPr>
                  <a:t>두</a:t>
                </a:r>
                <a:r>
                  <a:rPr lang="en-US" altLang="ko-KR" sz="2000" dirty="0">
                    <a:latin typeface="+mn-ea"/>
                    <a:ea typeface="+mn-ea"/>
                  </a:rPr>
                  <a:t> </a:t>
                </a:r>
                <a:r>
                  <a:rPr lang="ko-KR" altLang="en-US" sz="2000" dirty="0">
                    <a:latin typeface="+mn-ea"/>
                    <a:ea typeface="+mn-ea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는 독립이라 하고</a:t>
                </a:r>
                <a:r>
                  <a:rPr lang="en-US" altLang="ko-KR" sz="2000" dirty="0">
                    <a:latin typeface="+mn-ea"/>
                    <a:ea typeface="+mn-ea"/>
                  </a:rPr>
                  <a:t>, </a:t>
                </a:r>
                <a:r>
                  <a:rPr lang="ko-KR" altLang="en-US" sz="2000" dirty="0">
                    <a:latin typeface="+mn-ea"/>
                    <a:ea typeface="+mn-ea"/>
                  </a:rPr>
                  <a:t>그렇지 않은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경우에 </a:t>
                </a:r>
                <a:r>
                  <a:rPr lang="ko-KR" altLang="en-US" sz="2000" b="1" dirty="0">
                    <a:latin typeface="+mn-ea"/>
                    <a:ea typeface="+mn-ea"/>
                  </a:rPr>
                  <a:t>종속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depend</a:t>
                </a:r>
                <a:r>
                  <a:rPr lang="ko-KR" altLang="en-US" sz="2000" dirty="0">
                    <a:latin typeface="+mn-ea"/>
                    <a:ea typeface="+mn-ea"/>
                  </a:rPr>
                  <a:t>이라 함</a:t>
                </a:r>
              </a:p>
            </p:txBody>
          </p:sp>
        </mc:Choice>
        <mc:Fallback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82058"/>
                <a:ext cx="7670800" cy="1015663"/>
              </a:xfrm>
              <a:prstGeom prst="rect">
                <a:avLst/>
              </a:prstGeom>
              <a:blipFill rotWithShape="1">
                <a:blip r:embed="rId3"/>
                <a:stretch>
                  <a:fillRect l="-874" t="-3012" b="-10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308198"/>
              </p:ext>
            </p:extLst>
          </p:nvPr>
        </p:nvGraphicFramePr>
        <p:xfrm>
          <a:off x="3159125" y="2630170"/>
          <a:ext cx="253523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23" name="Equation" r:id="rId4" imgW="1701720" imgH="253800" progId="Equation.DSMT4">
                  <p:embed/>
                </p:oleObj>
              </mc:Choice>
              <mc:Fallback>
                <p:oleObj name="Equation" r:id="rId4" imgW="17017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125" y="2630170"/>
                        <a:ext cx="2535238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00034" y="3429000"/>
                <a:ext cx="8286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+mn-ea"/>
                    <a:ea typeface="+mn-ea"/>
                  </a:rPr>
                  <a:t>또는 다음 조건을 만족하면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는 독립이다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en-US" altLang="ko-KR" dirty="0" smtClean="0">
                  <a:solidFill>
                    <a:schemeClr val="tx2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3429000"/>
                <a:ext cx="8286808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589" t="-8333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864450"/>
              </p:ext>
            </p:extLst>
          </p:nvPr>
        </p:nvGraphicFramePr>
        <p:xfrm>
          <a:off x="3159125" y="4017519"/>
          <a:ext cx="253523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24" name="Equation" r:id="rId7" imgW="1701720" imgH="253800" progId="Equation.DSMT4">
                  <p:embed/>
                </p:oleObj>
              </mc:Choice>
              <mc:Fallback>
                <p:oleObj name="Equation" r:id="rId7" imgW="17017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9125" y="4017519"/>
                        <a:ext cx="2535238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/>
        </p:nvSpPr>
        <p:spPr>
          <a:xfrm>
            <a:off x="2843808" y="2492896"/>
            <a:ext cx="3179621" cy="667658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843808" y="3861048"/>
            <a:ext cx="3179621" cy="667658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67544" y="5407764"/>
            <a:ext cx="8028756" cy="8914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67544" y="4941168"/>
            <a:ext cx="8028756" cy="4699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76200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독립성의 필요충분조건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156223"/>
              </p:ext>
            </p:extLst>
          </p:nvPr>
        </p:nvGraphicFramePr>
        <p:xfrm>
          <a:off x="714375" y="5642996"/>
          <a:ext cx="42672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8025" name="Equation" r:id="rId9" imgW="2654300" imgH="228600" progId="Equation.DSMT4">
                  <p:embed/>
                </p:oleObj>
              </mc:Choice>
              <mc:Fallback>
                <p:oleObj name="Equation" r:id="rId9" imgW="2654300" imgH="228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5642996"/>
                        <a:ext cx="426720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14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확률변수의 독립성</a:t>
            </a:r>
          </a:p>
        </p:txBody>
      </p:sp>
      <p:pic>
        <p:nvPicPr>
          <p:cNvPr id="13" name="Picture 5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68"/>
          <a:stretch/>
        </p:blipFill>
        <p:spPr bwMode="auto">
          <a:xfrm>
            <a:off x="203201" y="765395"/>
            <a:ext cx="8774578" cy="4198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06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확률변수의 독립성</a:t>
            </a:r>
          </a:p>
        </p:txBody>
      </p:sp>
      <p:pic>
        <p:nvPicPr>
          <p:cNvPr id="13" name="Picture 5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92"/>
          <a:stretch/>
        </p:blipFill>
        <p:spPr bwMode="auto">
          <a:xfrm>
            <a:off x="218979" y="827314"/>
            <a:ext cx="8774578" cy="45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357158" y="1509318"/>
                <a:ext cx="4214842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2738" indent="-312738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와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</a:t>
                </a:r>
                <a:r>
                  <a:rPr lang="ko-KR" altLang="en-US" sz="1700" spc="-150" dirty="0" err="1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결합확률표로부터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/>
                </a:r>
                <a:b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</a:b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다음을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얻는다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1509318"/>
                <a:ext cx="4214842" cy="615553"/>
              </a:xfrm>
              <a:prstGeom prst="rect">
                <a:avLst/>
              </a:prstGeom>
              <a:blipFill rotWithShape="1">
                <a:blip r:embed="rId4"/>
                <a:stretch>
                  <a:fillRect l="-1013" t="-3960" b="-128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5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836712"/>
            <a:ext cx="4186986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611560" y="2924944"/>
                <a:ext cx="806460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그러므로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와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주변확률질량함수는 각각 다음과 같다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924944"/>
                <a:ext cx="8064602" cy="353943"/>
              </a:xfrm>
              <a:prstGeom prst="rect">
                <a:avLst/>
              </a:prstGeom>
              <a:blipFill rotWithShape="1">
                <a:blip r:embed="rId6"/>
                <a:stretch>
                  <a:fillRect l="-454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686751"/>
              </p:ext>
            </p:extLst>
          </p:nvPr>
        </p:nvGraphicFramePr>
        <p:xfrm>
          <a:off x="1655609" y="3375960"/>
          <a:ext cx="5645078" cy="917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16" name="Equation" r:id="rId7" imgW="3974760" imgH="660240" progId="Equation.DSMT4">
                  <p:embed/>
                </p:oleObj>
              </mc:Choice>
              <mc:Fallback>
                <p:oleObj name="Equation" r:id="rId7" imgW="3974760" imgH="660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5609" y="3375960"/>
                        <a:ext cx="5645078" cy="9171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63366" y="4869160"/>
                <a:ext cx="850112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모든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0, 1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과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𝑦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0, 1, 2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에 대하여 다음을 얻는다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366" y="4869160"/>
                <a:ext cx="8501122" cy="353943"/>
              </a:xfrm>
              <a:prstGeom prst="rect">
                <a:avLst/>
              </a:prstGeom>
              <a:blipFill rotWithShape="1">
                <a:blip r:embed="rId9"/>
                <a:stretch>
                  <a:fillRect l="-430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880110"/>
              </p:ext>
            </p:extLst>
          </p:nvPr>
        </p:nvGraphicFramePr>
        <p:xfrm>
          <a:off x="3052608" y="5297788"/>
          <a:ext cx="3027363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017" name="Equation" r:id="rId10" imgW="2031840" imgH="393480" progId="Equation.DSMT4">
                  <p:embed/>
                </p:oleObj>
              </mc:Choice>
              <mc:Fallback>
                <p:oleObj name="Equation" r:id="rId10" imgW="20318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608" y="5297788"/>
                        <a:ext cx="3027363" cy="573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11709" y="6000026"/>
                <a:ext cx="7200177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와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는 독립이다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09" y="6000026"/>
                <a:ext cx="7200177" cy="353943"/>
              </a:xfrm>
              <a:prstGeom prst="rect">
                <a:avLst/>
              </a:prstGeom>
              <a:blipFill rotWithShape="1">
                <a:blip r:embed="rId12"/>
                <a:stretch>
                  <a:fillRect l="-508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57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확률변수의 독립성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139700" y="786414"/>
            <a:ext cx="8931729" cy="3103415"/>
            <a:chOff x="0" y="1890713"/>
            <a:chExt cx="13973175" cy="4855113"/>
          </a:xfrm>
        </p:grpSpPr>
        <p:pic>
          <p:nvPicPr>
            <p:cNvPr id="14" name="Picture 1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100"/>
            <a:stretch/>
          </p:blipFill>
          <p:spPr bwMode="auto">
            <a:xfrm>
              <a:off x="368299" y="4527092"/>
              <a:ext cx="13335000" cy="2218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85"/>
            <a:stretch/>
          </p:blipFill>
          <p:spPr bwMode="auto">
            <a:xfrm>
              <a:off x="0" y="1890713"/>
              <a:ext cx="13973175" cy="2861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6108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확률변수의 독립성</a:t>
            </a:r>
          </a:p>
        </p:txBody>
      </p:sp>
      <p:pic>
        <p:nvPicPr>
          <p:cNvPr id="14" name="Picture 1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93"/>
          <a:stretch/>
        </p:blipFill>
        <p:spPr bwMode="auto">
          <a:xfrm>
            <a:off x="375119" y="856342"/>
            <a:ext cx="8523804" cy="403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467544" y="1442406"/>
            <a:ext cx="8139427" cy="3714786"/>
            <a:chOff x="467544" y="4898790"/>
            <a:chExt cx="8139427" cy="3714786"/>
          </a:xfrm>
        </p:grpSpPr>
        <p:grpSp>
          <p:nvGrpSpPr>
            <p:cNvPr id="2" name="그룹 1"/>
            <p:cNvGrpSpPr/>
            <p:nvPr/>
          </p:nvGrpSpPr>
          <p:grpSpPr>
            <a:xfrm>
              <a:off x="467544" y="4898790"/>
              <a:ext cx="6145242" cy="3714786"/>
              <a:chOff x="357158" y="4805296"/>
              <a:chExt cx="6145242" cy="3714786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57158" y="4805296"/>
                    <a:ext cx="6145242" cy="10341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90513" indent="-290513">
                      <a:lnSpc>
                        <a:spcPct val="120000"/>
                      </a:lnSpc>
                    </a:pPr>
                    <a:r>
                      <a:rPr lang="en-US" altLang="ko-KR" sz="1700" spc="-100" dirty="0" smtClean="0">
                        <a:latin typeface="HY신명조" panose="02030600000101010101" pitchFamily="18" charset="-127"/>
                        <a:ea typeface="HY신명조" panose="02030600000101010101" pitchFamily="18" charset="-127"/>
                      </a:rPr>
                      <a:t>(a) </a:t>
                    </a:r>
                    <a14:m>
                      <m:oMath xmlns:m="http://schemas.openxmlformats.org/officeDocument/2006/math">
                        <m:r>
                          <a:rPr lang="en-US" altLang="ko-KR" sz="1700" i="1" spc="-100" dirty="0" smtClean="0">
                            <a:latin typeface="Cambria Math"/>
                            <a:ea typeface="HY신명조" panose="02030600000101010101" pitchFamily="18" charset="-127"/>
                          </a:rPr>
                          <m:t>𝑋</m:t>
                        </m:r>
                      </m:oMath>
                    </a14:m>
                    <a:r>
                      <a:rPr lang="ko-KR" altLang="en-US" sz="1700" spc="-100" dirty="0" smtClean="0">
                        <a:latin typeface="HY신명조" panose="02030600000101010101" pitchFamily="18" charset="-127"/>
                        <a:ea typeface="HY신명조" panose="02030600000101010101" pitchFamily="18" charset="-127"/>
                      </a:rPr>
                      <a:t>와</a:t>
                    </a:r>
                    <a:r>
                      <a:rPr lang="en-US" altLang="ko-KR" sz="1700" i="1" spc="-100" dirty="0" smtClean="0">
                        <a:latin typeface="HY신명조" panose="02030600000101010101" pitchFamily="18" charset="-127"/>
                        <a:ea typeface="HY신명조" panose="02030600000101010101" pitchFamily="18" charset="-127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ko-KR" sz="1700" i="1" spc="-100" dirty="0" smtClean="0">
                            <a:latin typeface="Cambria Math"/>
                            <a:ea typeface="HY신명조" panose="02030600000101010101" pitchFamily="18" charset="-127"/>
                          </a:rPr>
                          <m:t>𝑌</m:t>
                        </m:r>
                      </m:oMath>
                    </a14:m>
                    <a:r>
                      <a:rPr lang="ko-KR" altLang="en-US" sz="1700" spc="-100" dirty="0" smtClean="0">
                        <a:latin typeface="HY신명조" panose="02030600000101010101" pitchFamily="18" charset="-127"/>
                        <a:ea typeface="HY신명조" panose="02030600000101010101" pitchFamily="18" charset="-127"/>
                      </a:rPr>
                      <a:t>가 취할 수 있는 영역은 </a:t>
                    </a:r>
                    <a:r>
                      <a:rPr lang="en-US" altLang="ko-KR" sz="1700" spc="-100" dirty="0" smtClean="0">
                        <a:latin typeface="HY신명조" panose="02030600000101010101" pitchFamily="18" charset="-127"/>
                        <a:ea typeface="HY신명조" panose="02030600000101010101" pitchFamily="18" charset="-127"/>
                      </a:rPr>
                      <a:t/>
                    </a:r>
                    <a:br>
                      <a:rPr lang="en-US" altLang="ko-KR" sz="1700" spc="-100" dirty="0" smtClean="0">
                        <a:latin typeface="HY신명조" panose="02030600000101010101" pitchFamily="18" charset="-127"/>
                        <a:ea typeface="HY신명조" panose="02030600000101010101" pitchFamily="18" charset="-127"/>
                      </a:rPr>
                    </a:br>
                    <a14:m>
                      <m:oMath xmlns:m="http://schemas.openxmlformats.org/officeDocument/2006/math">
                        <m:r>
                          <a:rPr lang="en-US" altLang="ko-KR" sz="1700" i="1" spc="-100" dirty="0" smtClean="0">
                            <a:latin typeface="Cambria Math"/>
                            <a:ea typeface="HY신명조" panose="02030600000101010101" pitchFamily="18" charset="-127"/>
                          </a:rPr>
                          <m:t>𝑆</m:t>
                        </m:r>
                        <m:r>
                          <a:rPr lang="en-US" altLang="ko-KR" sz="1700" i="1" spc="-100" dirty="0" smtClean="0">
                            <a:latin typeface="Cambria Math"/>
                            <a:ea typeface="HY신명조" panose="02030600000101010101" pitchFamily="18" charset="-127"/>
                          </a:rPr>
                          <m:t> = { (</m:t>
                        </m:r>
                        <m:r>
                          <a:rPr lang="en-US" altLang="ko-KR" sz="1700" i="1" spc="-100" dirty="0" smtClean="0">
                            <a:latin typeface="Cambria Math"/>
                            <a:ea typeface="HY신명조" panose="02030600000101010101" pitchFamily="18" charset="-127"/>
                          </a:rPr>
                          <m:t>𝑥</m:t>
                        </m:r>
                        <m:r>
                          <a:rPr lang="en-US" altLang="ko-KR" sz="1700" i="1" spc="-100" dirty="0" smtClean="0">
                            <a:latin typeface="Cambria Math"/>
                            <a:ea typeface="HY신명조" panose="02030600000101010101" pitchFamily="18" charset="-127"/>
                          </a:rPr>
                          <m:t>, </m:t>
                        </m:r>
                        <m:r>
                          <a:rPr lang="en-US" altLang="ko-KR" sz="1700" i="1" spc="-100" dirty="0" smtClean="0">
                            <a:latin typeface="Cambria Math"/>
                            <a:ea typeface="HY신명조" panose="02030600000101010101" pitchFamily="18" charset="-127"/>
                          </a:rPr>
                          <m:t>𝑦</m:t>
                        </m:r>
                        <m:r>
                          <a:rPr lang="en-US" altLang="ko-KR" sz="1700" i="1" spc="-100" dirty="0" smtClean="0">
                            <a:latin typeface="Cambria Math"/>
                            <a:ea typeface="HY신명조" panose="02030600000101010101" pitchFamily="18" charset="-127"/>
                          </a:rPr>
                          <m:t>)| 0 &lt; </m:t>
                        </m:r>
                        <m:r>
                          <a:rPr lang="en-US" altLang="ko-KR" sz="1700" i="1" spc="-100" dirty="0" smtClean="0">
                            <a:latin typeface="Cambria Math"/>
                            <a:ea typeface="HY신명조" panose="02030600000101010101" pitchFamily="18" charset="-127"/>
                          </a:rPr>
                          <m:t>𝑥</m:t>
                        </m:r>
                        <m:r>
                          <a:rPr lang="en-US" altLang="ko-KR" sz="1700" i="1" spc="-100" dirty="0" smtClean="0">
                            <a:latin typeface="Cambria Math"/>
                            <a:ea typeface="HY신명조" panose="02030600000101010101" pitchFamily="18" charset="-127"/>
                          </a:rPr>
                          <m:t> &lt; </m:t>
                        </m:r>
                        <m:r>
                          <a:rPr lang="en-US" altLang="ko-KR" sz="1700" i="1" spc="-100" dirty="0" smtClean="0">
                            <a:latin typeface="Cambria Math"/>
                            <a:ea typeface="HY신명조" panose="02030600000101010101" pitchFamily="18" charset="-127"/>
                          </a:rPr>
                          <m:t>𝑦</m:t>
                        </m:r>
                        <m:r>
                          <a:rPr lang="en-US" altLang="ko-KR" sz="1700" i="1" spc="-100" dirty="0" smtClean="0">
                            <a:latin typeface="Cambria Math"/>
                            <a:ea typeface="HY신명조" panose="02030600000101010101" pitchFamily="18" charset="-127"/>
                          </a:rPr>
                          <m:t> &lt; ∞ }</m:t>
                        </m:r>
                      </m:oMath>
                    </a14:m>
                    <a:r>
                      <a:rPr lang="ko-KR" altLang="en-US" sz="1700" spc="-100" dirty="0" smtClean="0">
                        <a:latin typeface="HY신명조" panose="02030600000101010101" pitchFamily="18" charset="-127"/>
                        <a:ea typeface="HY신명조" panose="02030600000101010101" pitchFamily="18" charset="-127"/>
                      </a:rPr>
                      <a:t>이고 그림과 같다</a:t>
                    </a:r>
                    <a:r>
                      <a:rPr lang="en-US" altLang="ko-KR" sz="1700" spc="-100" dirty="0" smtClean="0">
                        <a:latin typeface="HY신명조" panose="02030600000101010101" pitchFamily="18" charset="-127"/>
                        <a:ea typeface="HY신명조" panose="02030600000101010101" pitchFamily="18" charset="-127"/>
                      </a:rPr>
                      <a:t>. </a:t>
                    </a:r>
                    <a:r>
                      <a:rPr lang="en-US" altLang="ko-KR" sz="1700" spc="-100" dirty="0" smtClean="0">
                        <a:latin typeface="HY신명조" panose="02030600000101010101" pitchFamily="18" charset="-127"/>
                        <a:ea typeface="HY신명조" panose="02030600000101010101" pitchFamily="18" charset="-127"/>
                      </a:rPr>
                      <a:t/>
                    </a:r>
                    <a:br>
                      <a:rPr lang="en-US" altLang="ko-KR" sz="1700" spc="-100" dirty="0" smtClean="0">
                        <a:latin typeface="HY신명조" panose="02030600000101010101" pitchFamily="18" charset="-127"/>
                        <a:ea typeface="HY신명조" panose="02030600000101010101" pitchFamily="18" charset="-127"/>
                      </a:rPr>
                    </a:br>
                    <a:r>
                      <a:rPr lang="ko-KR" altLang="en-US" sz="1700" spc="-100" dirty="0" smtClean="0">
                        <a:latin typeface="HY신명조" panose="02030600000101010101" pitchFamily="18" charset="-127"/>
                        <a:ea typeface="HY신명조" panose="02030600000101010101" pitchFamily="18" charset="-127"/>
                      </a:rPr>
                      <a:t>따라서</a:t>
                    </a:r>
                    <a:r>
                      <a:rPr lang="en-US" altLang="ko-KR" sz="1700" spc="-100" dirty="0" smtClean="0">
                        <a:latin typeface="HY신명조" panose="02030600000101010101" pitchFamily="18" charset="-127"/>
                        <a:ea typeface="HY신명조" panose="02030600000101010101" pitchFamily="18" charset="-127"/>
                      </a:rPr>
                      <a:t> </a:t>
                    </a:r>
                    <a:r>
                      <a:rPr lang="ko-KR" altLang="en-US" sz="1700" spc="-100" dirty="0" smtClean="0">
                        <a:latin typeface="HY신명조" panose="02030600000101010101" pitchFamily="18" charset="-127"/>
                        <a:ea typeface="HY신명조" panose="02030600000101010101" pitchFamily="18" charset="-127"/>
                      </a:rPr>
                      <a:t>다음을 만족해야 한다</a:t>
                    </a:r>
                    <a:r>
                      <a:rPr lang="en-US" altLang="ko-KR" sz="1700" spc="-100" dirty="0" smtClean="0">
                        <a:latin typeface="HY신명조" panose="02030600000101010101" pitchFamily="18" charset="-127"/>
                        <a:ea typeface="HY신명조" panose="02030600000101010101" pitchFamily="18" charset="-127"/>
                      </a:rPr>
                      <a:t>.</a:t>
                    </a:r>
                  </a:p>
                </p:txBody>
              </p:sp>
            </mc:Choice>
            <mc:Fallback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158" y="4805296"/>
                    <a:ext cx="6145242" cy="1034129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l="-694" t="-592" b="-355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graphicFrame>
                <p:nvGraphicFramePr>
                  <p:cNvPr id="16" name="Object 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73354139"/>
                      </p:ext>
                    </p:extLst>
                  </p:nvPr>
                </p:nvGraphicFramePr>
                <p:xfrm>
                  <a:off x="767953" y="6143994"/>
                  <a:ext cx="4666118" cy="165600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71035" name="Equation" r:id="rId5" imgW="3327120" imgH="1206360" progId="Equation.DSMT4">
                          <p:embed/>
                        </p:oleObj>
                      </mc:Choice>
                      <mc:Fallback>
                        <p:oleObj name="Equation" r:id="rId5" imgW="3327120" imgH="1206360" progId="Equation.DSMT4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67953" y="6143994"/>
                                <a:ext cx="4666118" cy="1656008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>
              <p:graphicFrame>
                <p:nvGraphicFramePr>
                  <p:cNvPr id="16" name="Object 8"/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4073354139"/>
                      </p:ext>
                    </p:extLst>
                  </p:nvPr>
                </p:nvGraphicFramePr>
                <p:xfrm>
                  <a:off x="767953" y="6143994"/>
                  <a:ext cx="4666118" cy="1656008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71035" name="Equation" r:id="rId5" imgW="3327120" imgH="1206360" progId="Equation.DSMT4">
                          <p:embed/>
                        </p:oleObj>
                      </mc:Choice>
                      <mc:Fallback>
                        <p:oleObj name="Equation" r:id="rId5" imgW="3327120" imgH="1206360" progId="Equation.DSMT4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67953" y="6143994"/>
                                <a:ext cx="4666118" cy="1656008"/>
                              </a:xfrm>
                              <a:prstGeom prst="rect">
                                <a:avLst/>
                              </a:prstGeom>
                              <a:noFill/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628197" y="8166139"/>
                    <a:ext cx="4519867" cy="3539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700" spc="-100" dirty="0" smtClean="0">
                        <a:latin typeface="HY신명조" panose="02030600000101010101" pitchFamily="18" charset="-127"/>
                        <a:ea typeface="HY신명조" panose="02030600000101010101" pitchFamily="18" charset="-127"/>
                      </a:rPr>
                      <a:t>그러므로 </a:t>
                    </a:r>
                    <a14:m>
                      <m:oMath xmlns:m="http://schemas.openxmlformats.org/officeDocument/2006/math">
                        <m:r>
                          <a:rPr lang="en-US" altLang="ko-KR" sz="1700" i="1" spc="-100" dirty="0" smtClean="0">
                            <a:latin typeface="Cambria Math"/>
                            <a:ea typeface="HY신명조" panose="02030600000101010101" pitchFamily="18" charset="-127"/>
                          </a:rPr>
                          <m:t>𝑘</m:t>
                        </m:r>
                        <m:r>
                          <a:rPr lang="en-US" altLang="ko-KR" sz="1700" i="1" spc="-100" dirty="0" smtClean="0">
                            <a:latin typeface="Cambria Math"/>
                            <a:ea typeface="HY신명조" panose="02030600000101010101" pitchFamily="18" charset="-127"/>
                          </a:rPr>
                          <m:t> = 4</m:t>
                        </m:r>
                      </m:oMath>
                    </a14:m>
                    <a:r>
                      <a:rPr lang="ko-KR" altLang="en-US" sz="1700" spc="-100" dirty="0" smtClean="0">
                        <a:latin typeface="HY신명조" panose="02030600000101010101" pitchFamily="18" charset="-127"/>
                        <a:ea typeface="HY신명조" panose="02030600000101010101" pitchFamily="18" charset="-127"/>
                      </a:rPr>
                      <a:t>이다</a:t>
                    </a:r>
                    <a:r>
                      <a:rPr lang="en-US" altLang="ko-KR" sz="1700" spc="-100" dirty="0" smtClean="0">
                        <a:latin typeface="HY신명조" panose="02030600000101010101" pitchFamily="18" charset="-127"/>
                        <a:ea typeface="HY신명조" panose="02030600000101010101" pitchFamily="18" charset="-127"/>
                      </a:rPr>
                      <a:t>.</a:t>
                    </a:r>
                  </a:p>
                </p:txBody>
              </p:sp>
            </mc:Choice>
            <mc:Fallback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8197" y="8166139"/>
                    <a:ext cx="4519867" cy="353943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 l="-809" t="-6897" b="-206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0" name="Picture 15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76" b="32320"/>
            <a:stretch/>
          </p:blipFill>
          <p:spPr bwMode="auto">
            <a:xfrm>
              <a:off x="6156177" y="4968883"/>
              <a:ext cx="2450794" cy="2080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107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확률변수의 독립성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39552" y="849650"/>
                <a:ext cx="850112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와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주변확률밀도함수는 각각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849650"/>
                <a:ext cx="8501122" cy="353943"/>
              </a:xfrm>
              <a:prstGeom prst="rect">
                <a:avLst/>
              </a:prstGeom>
              <a:blipFill rotWithShape="1">
                <a:blip r:embed="rId3"/>
                <a:stretch>
                  <a:fillRect l="-502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574530"/>
              </p:ext>
            </p:extLst>
          </p:nvPr>
        </p:nvGraphicFramePr>
        <p:xfrm>
          <a:off x="1731794" y="1332271"/>
          <a:ext cx="5921375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80" name="Equation" r:id="rId4" imgW="3974760" imgH="685800" progId="Equation.DSMT4">
                  <p:embed/>
                </p:oleObj>
              </mc:Choice>
              <mc:Fallback>
                <p:oleObj name="Equation" r:id="rId4" imgW="397476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1794" y="1332271"/>
                        <a:ext cx="5921375" cy="998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39552" y="3068960"/>
                <a:ext cx="850112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(c)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모든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&gt; 0,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𝑦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&gt; 0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에 대하여 다음을 얻는다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068960"/>
                <a:ext cx="8501122" cy="353943"/>
              </a:xfrm>
              <a:prstGeom prst="rect">
                <a:avLst/>
              </a:prstGeom>
              <a:blipFill rotWithShape="1">
                <a:blip r:embed="rId6"/>
                <a:stretch>
                  <a:fillRect l="-502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360314"/>
              </p:ext>
            </p:extLst>
          </p:nvPr>
        </p:nvGraphicFramePr>
        <p:xfrm>
          <a:off x="2547769" y="3581174"/>
          <a:ext cx="42973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81" name="Equation" r:id="rId7" imgW="2882880" imgH="279360" progId="Equation.DSMT4">
                  <p:embed/>
                </p:oleObj>
              </mc:Choice>
              <mc:Fallback>
                <p:oleObj name="Equation" r:id="rId7" imgW="28828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7769" y="3581174"/>
                        <a:ext cx="4297363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971600" y="4224110"/>
                <a:ext cx="734481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와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는 독립이 아니다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224110"/>
                <a:ext cx="7344816" cy="353943"/>
              </a:xfrm>
              <a:prstGeom prst="rect">
                <a:avLst/>
              </a:prstGeom>
              <a:blipFill rotWithShape="1">
                <a:blip r:embed="rId9"/>
                <a:stretch>
                  <a:fillRect l="-498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3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467544" y="1482596"/>
            <a:ext cx="8028756" cy="26957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독립성의 성질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28596" y="858778"/>
                <a:ext cx="8143932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b="1" dirty="0" smtClean="0">
                    <a:latin typeface="+mn-ea"/>
                    <a:ea typeface="+mn-ea"/>
                  </a:rPr>
                  <a:t>임의의 두 확률변수</a:t>
                </a:r>
                <a:r>
                  <a:rPr lang="en-US" altLang="ko-KR" sz="2000" b="1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latin typeface="Cambria Math"/>
                        <a:ea typeface="+mn-ea"/>
                      </a:rPr>
                      <m:t>𝑿</m:t>
                    </m:r>
                  </m:oMath>
                </a14:m>
                <a:r>
                  <a:rPr lang="ko-KR" altLang="en-US" sz="2000" b="1" dirty="0" smtClean="0">
                    <a:latin typeface="+mn-ea"/>
                    <a:ea typeface="+mn-ea"/>
                  </a:rPr>
                  <a:t>와</a:t>
                </a:r>
                <a:r>
                  <a:rPr lang="en-US" altLang="ko-KR" sz="2000" b="1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latin typeface="Cambria Math"/>
                        <a:ea typeface="+mn-ea"/>
                      </a:rPr>
                      <m:t>𝒀</m:t>
                    </m:r>
                  </m:oMath>
                </a14:m>
                <a:r>
                  <a:rPr lang="ko-KR" altLang="en-US" sz="2000" b="1" dirty="0" smtClean="0">
                    <a:latin typeface="+mn-ea"/>
                    <a:ea typeface="+mn-ea"/>
                  </a:rPr>
                  <a:t>에 대하여 다음은 동치이다</a:t>
                </a:r>
                <a:r>
                  <a:rPr lang="en-US" altLang="ko-KR" sz="2000" b="1" dirty="0" smtClean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858778"/>
                <a:ext cx="8143932" cy="553998"/>
              </a:xfrm>
              <a:prstGeom prst="rect">
                <a:avLst/>
              </a:prstGeom>
              <a:blipFill rotWithShape="1">
                <a:blip r:embed="rId2"/>
                <a:stretch>
                  <a:fillRect l="-749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611560" y="1783300"/>
                <a:ext cx="7888960" cy="2077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①</m:t>
                    </m:r>
                  </m:oMath>
                </a14:m>
                <a:r>
                  <a:rPr lang="en-US" altLang="ko-KR" i="1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와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가 독립이다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 dirty="0">
                        <a:latin typeface="+mn-ea"/>
                      </a:rPr>
                      <m:t>②</m:t>
                    </m:r>
                    <m:r>
                      <m:rPr>
                        <m:nor/>
                      </m:rPr>
                      <a:rPr lang="en-US" altLang="ko-KR" b="0" i="0" dirty="0" smtClean="0">
                        <a:latin typeface="+mn-ea"/>
                      </a:rPr>
                      <m:t> 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임의의 길수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와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에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대하여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 =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𝐹𝑌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50000"/>
                  </a:lnSpc>
                  <a:spcBef>
                    <a:spcPts val="1200"/>
                  </a:spcBef>
                </a:pPr>
                <a:r>
                  <a:rPr lang="ko-KR" altLang="en-US" dirty="0" smtClean="0">
                    <a:latin typeface="+mn-ea"/>
                  </a:rPr>
                  <a:t>③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임의의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실수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𝑏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𝑐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𝑑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&lt;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𝑏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𝑐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&lt;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𝑑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에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대하여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다음이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성립한다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.</m:t>
                    </m:r>
                  </m:oMath>
                </a14:m>
                <a:endParaRPr lang="en-US" altLang="ko-KR" dirty="0" smtClean="0">
                  <a:latin typeface="+mn-ea"/>
                  <a:ea typeface="+mn-ea"/>
                </a:endParaRPr>
              </a:p>
              <a:p>
                <a:pPr algn="ctr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𝑃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𝑎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&lt;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≤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𝑏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,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𝑐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&lt;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𝑌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≤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𝑑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) =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𝑃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𝑎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&lt;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≤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𝑏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)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𝑃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𝑐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&lt;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𝑌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≤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𝑑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)</m:t>
                      </m:r>
                    </m:oMath>
                  </m:oMathPara>
                </a14:m>
                <a:endParaRPr lang="en-US" altLang="ko-KR" i="1" dirty="0" smtClean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83300"/>
                <a:ext cx="7888960" cy="2077748"/>
              </a:xfrm>
              <a:prstGeom prst="rect">
                <a:avLst/>
              </a:prstGeom>
              <a:blipFill rotWithShape="1">
                <a:blip r:embed="rId3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92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49" y="879118"/>
            <a:ext cx="8913133" cy="3680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확률변수의 독립성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57158" y="4653136"/>
                <a:ext cx="850112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와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주변확률밀도함수는 각각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4653136"/>
                <a:ext cx="8501122" cy="353943"/>
              </a:xfrm>
              <a:prstGeom prst="rect">
                <a:avLst/>
              </a:prstGeom>
              <a:blipFill rotWithShape="1">
                <a:blip r:embed="rId4"/>
                <a:stretch>
                  <a:fillRect l="-502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5214867"/>
              </p:ext>
            </p:extLst>
          </p:nvPr>
        </p:nvGraphicFramePr>
        <p:xfrm>
          <a:off x="1526286" y="5151516"/>
          <a:ext cx="5967604" cy="9417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078" name="Equation" r:id="rId5" imgW="4254480" imgH="685800" progId="Equation.DSMT4">
                  <p:embed/>
                </p:oleObj>
              </mc:Choice>
              <mc:Fallback>
                <p:oleObj name="Equation" r:id="rId5" imgW="425448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6286" y="5151516"/>
                        <a:ext cx="5967604" cy="9417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73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365829" y="5229200"/>
            <a:ext cx="4383314" cy="968400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결합확률질량함수</a:t>
            </a:r>
          </a:p>
        </p:txBody>
      </p:sp>
      <p:sp>
        <p:nvSpPr>
          <p:cNvPr id="12" name="내용 개체 틀 1"/>
          <p:cNvSpPr txBox="1">
            <a:spLocks/>
          </p:cNvSpPr>
          <p:nvPr/>
        </p:nvSpPr>
        <p:spPr bwMode="auto">
          <a:xfrm>
            <a:off x="323369" y="836712"/>
            <a:ext cx="8209071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spcBef>
                <a:spcPts val="1200"/>
              </a:spcBef>
              <a:buSzPct val="90000"/>
              <a:buFont typeface="Wingdings" panose="05000000000000000000" pitchFamily="2" charset="2"/>
              <a:buChar char="v"/>
              <a:defRPr/>
            </a:pPr>
            <a:r>
              <a:rPr lang="ko-KR" altLang="en-US" sz="2000" spc="-50" dirty="0" err="1"/>
              <a:t>결합확률표</a:t>
            </a:r>
            <a:r>
              <a:rPr lang="en-US" altLang="ko-KR" sz="2000" spc="-50" dirty="0"/>
              <a:t> </a:t>
            </a:r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58" y="1436625"/>
            <a:ext cx="6372178" cy="158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467543" y="3409367"/>
            <a:ext cx="8110399" cy="1423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685800" y="3593029"/>
                <a:ext cx="7703457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2000" b="1" dirty="0">
                    <a:latin typeface="+mn-ea"/>
                    <a:ea typeface="+mn-ea"/>
                  </a:rPr>
                  <a:t>결합확률질량함수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joint probability mass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function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이산확률변수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 상태공간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𝑆</m:t>
                    </m:r>
                    <m:r>
                      <a:rPr lang="en-US" altLang="ko-KR" sz="2000" i="1" baseline="-25000" dirty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𝑆</m:t>
                    </m:r>
                    <m:r>
                      <a:rPr lang="en-US" altLang="ko-KR" sz="2000" i="1" baseline="-25000" dirty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에 대하여 확률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dirty="0" smtClean="0">
                    <a:latin typeface="+mn-ea"/>
                    <a:ea typeface="+mn-ea"/>
                  </a:rPr>
                  <a:t>를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대응시키고</a:t>
                </a:r>
                <a:r>
                  <a:rPr lang="en-US" altLang="ko-KR" sz="2000" dirty="0">
                    <a:latin typeface="+mn-ea"/>
                    <a:ea typeface="+mn-ea"/>
                  </a:rPr>
                  <a:t>, </a:t>
                </a:r>
                <a:r>
                  <a:rPr lang="ko-KR" altLang="en-US" sz="2000" dirty="0">
                    <a:latin typeface="+mn-ea"/>
                    <a:ea typeface="+mn-ea"/>
                  </a:rPr>
                  <a:t>상태공간 이외의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𝑥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𝑦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에 대해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0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으로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대응시키는 </a:t>
                </a:r>
                <a:r>
                  <a:rPr lang="ko-KR" altLang="en-US" sz="2000" dirty="0">
                    <a:latin typeface="+mn-ea"/>
                    <a:ea typeface="+mn-ea"/>
                  </a:rPr>
                  <a:t>함수</a:t>
                </a: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593029"/>
                <a:ext cx="7703457" cy="1107996"/>
              </a:xfrm>
              <a:prstGeom prst="rect">
                <a:avLst/>
              </a:prstGeom>
              <a:blipFill rotWithShape="1">
                <a:blip r:embed="rId5"/>
                <a:stretch>
                  <a:fillRect l="-871" t="-2747" r="-79" b="-60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468547"/>
              </p:ext>
            </p:extLst>
          </p:nvPr>
        </p:nvGraphicFramePr>
        <p:xfrm>
          <a:off x="2483768" y="5373216"/>
          <a:ext cx="4051300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14" name="Equation" r:id="rId6" imgW="2717800" imgH="482600" progId="Equation.DSMT4">
                  <p:embed/>
                </p:oleObj>
              </mc:Choice>
              <mc:Fallback>
                <p:oleObj name="Equation" r:id="rId6" imgW="2717800" imgH="482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5373216"/>
                        <a:ext cx="4051300" cy="703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826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확률변수의 독립성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57158" y="836712"/>
                <a:ext cx="850112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b)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모든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&gt; 0,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𝑦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&gt; 0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에 대하여 다음을 얻는다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836712"/>
                <a:ext cx="8501122" cy="353943"/>
              </a:xfrm>
              <a:prstGeom prst="rect">
                <a:avLst/>
              </a:prstGeom>
              <a:blipFill rotWithShape="1">
                <a:blip r:embed="rId3"/>
                <a:stretch>
                  <a:fillRect l="-502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548826"/>
              </p:ext>
            </p:extLst>
          </p:nvPr>
        </p:nvGraphicFramePr>
        <p:xfrm>
          <a:off x="2439988" y="1318116"/>
          <a:ext cx="4151312" cy="382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2" name="Equation" r:id="rId4" imgW="2958840" imgH="279360" progId="Equation.DSMT4">
                  <p:embed/>
                </p:oleObj>
              </mc:Choice>
              <mc:Fallback>
                <p:oleObj name="Equation" r:id="rId4" imgW="29588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988" y="1318116"/>
                        <a:ext cx="4151312" cy="3826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611560" y="1700808"/>
                <a:ext cx="8108980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와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는 독립이다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00808"/>
                <a:ext cx="8108980" cy="353943"/>
              </a:xfrm>
              <a:prstGeom prst="rect">
                <a:avLst/>
              </a:prstGeom>
              <a:blipFill rotWithShape="1">
                <a:blip r:embed="rId6"/>
                <a:stretch>
                  <a:fillRect l="-451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57158" y="3344049"/>
                <a:ext cx="850112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(c)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와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가 독립이고 주변확률은 각각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3344049"/>
                <a:ext cx="8501122" cy="353943"/>
              </a:xfrm>
              <a:prstGeom prst="rect">
                <a:avLst/>
              </a:prstGeom>
              <a:blipFill rotWithShape="1">
                <a:blip r:embed="rId7"/>
                <a:stretch>
                  <a:fillRect l="-502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771801"/>
              </p:ext>
            </p:extLst>
          </p:nvPr>
        </p:nvGraphicFramePr>
        <p:xfrm>
          <a:off x="2652383" y="3789040"/>
          <a:ext cx="3602670" cy="922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3" name="Equation" r:id="rId8" imgW="2527200" imgH="660240" progId="Equation.DSMT4">
                  <p:embed/>
                </p:oleObj>
              </mc:Choice>
              <mc:Fallback>
                <p:oleObj name="Equation" r:id="rId8" imgW="2527200" imgH="660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2383" y="3789040"/>
                        <a:ext cx="3602670" cy="9223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11560" y="5106670"/>
            <a:ext cx="81089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그러므로 구하고자 하는 확률은 다음과 같다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331003"/>
              </p:ext>
            </p:extLst>
          </p:nvPr>
        </p:nvGraphicFramePr>
        <p:xfrm>
          <a:off x="2290763" y="5630786"/>
          <a:ext cx="4325938" cy="390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44" name="Equation" r:id="rId10" imgW="3035160" imgH="279360" progId="Equation.DSMT4">
                  <p:embed/>
                </p:oleObj>
              </mc:Choice>
              <mc:Fallback>
                <p:oleObj name="Equation" r:id="rId10" imgW="303516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0763" y="5630786"/>
                        <a:ext cx="4325938" cy="3905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191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확률변수의 독립성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4194" y="847724"/>
                <a:ext cx="8574270" cy="110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pc="-100" dirty="0" smtClean="0">
                    <a:latin typeface="+mn-ea"/>
                    <a:ea typeface="+mn-ea"/>
                  </a:rPr>
                  <a:t>[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예제 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14]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와 같이 두 확률변수 </a:t>
                </a:r>
                <a:r>
                  <a:rPr lang="en-US" altLang="ko-KR" i="1" spc="-100" dirty="0" smtClean="0">
                    <a:latin typeface="+mn-ea"/>
                    <a:ea typeface="+mn-ea"/>
                  </a:rPr>
                  <a:t>X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와 </a:t>
                </a:r>
                <a:r>
                  <a:rPr lang="en-US" altLang="ko-KR" i="1" spc="-100" dirty="0" smtClean="0">
                    <a:latin typeface="+mn-ea"/>
                    <a:ea typeface="+mn-ea"/>
                  </a:rPr>
                  <a:t>Y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의 확률분포가 동일한 경우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, 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즉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, 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임의의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𝑥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에 대해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i="1" spc="-100" baseline="-25000" dirty="0" err="1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) = </m:t>
                    </m:r>
                    <m:r>
                      <a:rPr lang="en-US" altLang="ko-KR" i="1" spc="-100" dirty="0" err="1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i="1" spc="-100" baseline="-25000" dirty="0" err="1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이면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와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는 </a:t>
                </a:r>
                <a:r>
                  <a:rPr lang="ko-KR" altLang="en-US" b="1" spc="-100" dirty="0" smtClean="0">
                    <a:latin typeface="+mn-ea"/>
                    <a:ea typeface="+mn-ea"/>
                  </a:rPr>
                  <a:t>항등분포</a:t>
                </a:r>
                <a:r>
                  <a:rPr lang="en-US" altLang="ko-KR" b="1" spc="-100" baseline="30000" dirty="0" smtClean="0">
                    <a:latin typeface="+mn-ea"/>
                    <a:ea typeface="+mn-ea"/>
                  </a:rPr>
                  <a:t>identically distribut</a:t>
                </a:r>
                <a:r>
                  <a:rPr lang="en-US" altLang="ko-KR" spc="-100" baseline="30000" dirty="0" smtClean="0">
                    <a:latin typeface="+mn-ea"/>
                    <a:ea typeface="+mn-ea"/>
                  </a:rPr>
                  <a:t>ed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를 이룬다고 한다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. 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특히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가 독립이고 항등분포를 이룬다면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, 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간단히</a:t>
                </a:r>
                <a:r>
                  <a:rPr lang="en-US" altLang="ko-KR" i="1" spc="-100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와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는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spc="-100" dirty="0" err="1" smtClean="0">
                        <a:latin typeface="Cambria Math"/>
                        <a:ea typeface="+mn-ea"/>
                      </a:rPr>
                      <m:t>𝑖</m:t>
                    </m:r>
                    <m:r>
                      <a:rPr lang="en-US" altLang="ko-KR" i="1" spc="-100" dirty="0" err="1" smtClean="0">
                        <a:latin typeface="Cambria Math"/>
                        <a:ea typeface="+mn-ea"/>
                      </a:rPr>
                      <m:t>.</m:t>
                    </m:r>
                    <m:r>
                      <a:rPr lang="en-US" altLang="ko-KR" i="1" spc="-100" dirty="0" err="1" smtClean="0">
                        <a:latin typeface="Cambria Math"/>
                        <a:ea typeface="+mn-ea"/>
                      </a:rPr>
                      <m:t>𝑖</m:t>
                    </m:r>
                    <m:r>
                      <a:rPr lang="en-US" altLang="ko-KR" i="1" spc="-100" dirty="0" err="1" smtClean="0">
                        <a:latin typeface="Cambria Math"/>
                        <a:ea typeface="+mn-ea"/>
                      </a:rPr>
                      <m:t>.</m:t>
                    </m:r>
                    <m:r>
                      <a:rPr lang="en-US" altLang="ko-KR" i="1" spc="-100" dirty="0" err="1" smtClean="0">
                        <a:latin typeface="Cambria Math"/>
                        <a:ea typeface="+mn-ea"/>
                      </a:rPr>
                      <m:t>𝑑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라 한다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.</a:t>
                </a:r>
                <a:endParaRPr lang="ko-KR" altLang="en-US" spc="-1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94" y="847724"/>
                <a:ext cx="8574270" cy="1101968"/>
              </a:xfrm>
              <a:prstGeom prst="rect">
                <a:avLst/>
              </a:prstGeom>
              <a:blipFill rotWithShape="1">
                <a:blip r:embed="rId3"/>
                <a:stretch>
                  <a:fillRect l="-498" t="-552" b="-44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/>
          <p:cNvSpPr/>
          <p:nvPr/>
        </p:nvSpPr>
        <p:spPr>
          <a:xfrm>
            <a:off x="467544" y="5119732"/>
            <a:ext cx="8028756" cy="90500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67544" y="4653136"/>
            <a:ext cx="8028756" cy="4699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76200"/>
            <a:r>
              <a:rPr lang="ko-KR" altLang="en-US" sz="2000" b="1" dirty="0">
                <a:solidFill>
                  <a:schemeClr val="bg1"/>
                </a:solidFill>
                <a:latin typeface="+mn-ea"/>
              </a:rPr>
              <a:t>세 변수의 독립성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6461"/>
              </p:ext>
            </p:extLst>
          </p:nvPr>
        </p:nvGraphicFramePr>
        <p:xfrm>
          <a:off x="650875" y="5367932"/>
          <a:ext cx="520700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125" name="Equation" r:id="rId4" imgW="3238500" imgH="228600" progId="Equation.DSMT4">
                  <p:embed/>
                </p:oleObj>
              </mc:Choice>
              <mc:Fallback>
                <p:oleObj name="Equation" r:id="rId4" imgW="3238500" imgH="228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875" y="5367932"/>
                        <a:ext cx="5207000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290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650" y="1660041"/>
            <a:ext cx="6168676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5.3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결합분포의 </a:t>
            </a:r>
            <a:r>
              <a:rPr lang="ko-KR" altLang="en-US" sz="4800" b="1" spc="-150" dirty="0" err="1">
                <a:ea typeface="맑은 고딕" panose="020B0503020000020004" pitchFamily="50" charset="-127"/>
                <a:cs typeface="+mj-cs"/>
              </a:rPr>
              <a:t>기댓값</a:t>
            </a:r>
            <a:endParaRPr lang="ko-KR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0843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결합분포에 대한 </a:t>
            </a:r>
            <a:r>
              <a:rPr lang="ko-KR" altLang="en-US" dirty="0" err="1"/>
              <a:t>기댓값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4194" y="847724"/>
                <a:ext cx="857427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dirty="0">
                    <a:latin typeface="+mn-ea"/>
                    <a:ea typeface="+mn-ea"/>
                  </a:rPr>
                  <a:t>두 확률변수</a:t>
                </a:r>
                <a:r>
                  <a:rPr lang="ko-KR" altLang="en-US" i="1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 결합확률함수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 대하여 </a:t>
                </a:r>
                <a:r>
                  <a:rPr lang="ko-KR" altLang="en-US" dirty="0" err="1">
                    <a:latin typeface="+mn-ea"/>
                    <a:ea typeface="+mn-ea"/>
                  </a:rPr>
                  <a:t>기댓값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𝐸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[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𝑔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)]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를 다음과 같이 정의한다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en-US" altLang="ko-KR" dirty="0">
                  <a:solidFill>
                    <a:schemeClr val="tx2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94" y="847724"/>
                <a:ext cx="8574270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498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185775"/>
              </p:ext>
            </p:extLst>
          </p:nvPr>
        </p:nvGraphicFramePr>
        <p:xfrm>
          <a:off x="1592264" y="1988840"/>
          <a:ext cx="5811836" cy="989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48" name="Equation" r:id="rId4" imgW="4089400" imgH="711200" progId="Equation.DSMT4">
                  <p:embed/>
                </p:oleObj>
              </mc:Choice>
              <mc:Fallback>
                <p:oleObj name="Equation" r:id="rId4" imgW="4089400" imgH="711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4" y="1988840"/>
                        <a:ext cx="5811836" cy="9894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직사각형 4"/>
          <p:cNvSpPr/>
          <p:nvPr/>
        </p:nvSpPr>
        <p:spPr>
          <a:xfrm>
            <a:off x="1115492" y="1749056"/>
            <a:ext cx="6733108" cy="1504696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8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결합분포의</a:t>
            </a:r>
            <a:r>
              <a:rPr lang="en-US" altLang="ko-KR" dirty="0"/>
              <a:t> </a:t>
            </a:r>
            <a:r>
              <a:rPr lang="ko-KR" altLang="en-US" dirty="0" err="1"/>
              <a:t>기댓값의</a:t>
            </a:r>
            <a:r>
              <a:rPr lang="ko-KR" altLang="en-US" dirty="0"/>
              <a:t> 성질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28596" y="836712"/>
                <a:ext cx="8001056" cy="161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+mn-ea"/>
                  </a:rPr>
                  <a:t>①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임의의 상수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대하여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𝐸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 = 0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smtClean="0">
                    <a:latin typeface="+mn-ea"/>
                  </a:rPr>
                  <a:t>②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임의의 상수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𝑏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대하여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𝐸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𝑎𝑋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+ 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𝑏𝑌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 = 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𝑎𝐸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 + 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𝑏𝐸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smtClean="0">
                    <a:latin typeface="+mn-ea"/>
                  </a:rPr>
                  <a:t>③</a:t>
                </a:r>
                <a:r>
                  <a:rPr lang="en-US" altLang="ko-KR" dirty="0">
                    <a:latin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임의의 두 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𝑔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h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대하여 다음이 성립한다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𝐸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[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𝑔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,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𝑌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) +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h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,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𝑌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)] = </m:t>
                      </m:r>
                      <m:r>
                        <a:rPr lang="en-US" altLang="ko-KR" i="1" dirty="0" err="1" smtClean="0">
                          <a:latin typeface="Cambria Math"/>
                          <a:ea typeface="+mn-ea"/>
                        </a:rPr>
                        <m:t>𝑎𝐸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[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h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,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𝑌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)] + </m:t>
                      </m:r>
                      <m:r>
                        <a:rPr lang="en-US" altLang="ko-KR" i="1" dirty="0" err="1" smtClean="0">
                          <a:latin typeface="Cambria Math"/>
                          <a:ea typeface="+mn-ea"/>
                        </a:rPr>
                        <m:t>𝑏𝐸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[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h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,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𝑌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)]</m:t>
                      </m:r>
                    </m:oMath>
                  </m:oMathPara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836712"/>
                <a:ext cx="8001056" cy="1615827"/>
              </a:xfrm>
              <a:prstGeom prst="rect">
                <a:avLst/>
              </a:prstGeom>
              <a:blipFill rotWithShape="1">
                <a:blip r:embed="rId3"/>
                <a:stretch>
                  <a:fillRect l="-609" t="-26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889226"/>
              </p:ext>
            </p:extLst>
          </p:nvPr>
        </p:nvGraphicFramePr>
        <p:xfrm>
          <a:off x="1592088" y="3880544"/>
          <a:ext cx="6283002" cy="20687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71" name="Equation" r:id="rId4" imgW="4381200" imgH="1473120" progId="Equation.DSMT4">
                  <p:embed/>
                </p:oleObj>
              </mc:Choice>
              <mc:Fallback>
                <p:oleObj name="Equation" r:id="rId4" imgW="4381200" imgH="1473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088" y="3880544"/>
                        <a:ext cx="6283002" cy="20687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51520" y="3190888"/>
                <a:ext cx="81439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b="1" dirty="0" smtClean="0">
                    <a:latin typeface="+mn-ea"/>
                    <a:ea typeface="+mn-ea"/>
                  </a:rPr>
                  <a:t>②의 증명</a:t>
                </a:r>
                <a:r>
                  <a:rPr lang="en-US" altLang="ko-KR" b="1" dirty="0" smtClean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/>
                        <a:ea typeface="+mn-ea"/>
                      </a:rPr>
                      <m:t>𝑿</m:t>
                    </m:r>
                  </m:oMath>
                </a14:m>
                <a:r>
                  <a:rPr lang="ko-KR" altLang="en-US" b="1" dirty="0" smtClean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/>
                        <a:ea typeface="+mn-ea"/>
                      </a:rPr>
                      <m:t>𝒀</m:t>
                    </m:r>
                  </m:oMath>
                </a14:m>
                <a:r>
                  <a:rPr lang="ko-KR" altLang="en-US" b="1" dirty="0" smtClean="0">
                    <a:latin typeface="+mn-ea"/>
                    <a:ea typeface="+mn-ea"/>
                  </a:rPr>
                  <a:t>가 이산확률변수인 경우</a:t>
                </a:r>
                <a:endParaRPr lang="ko-KR" altLang="en-US" b="1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190888"/>
                <a:ext cx="8143932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449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82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결합분포의</a:t>
            </a:r>
            <a:r>
              <a:rPr lang="en-US" altLang="ko-KR" dirty="0"/>
              <a:t> </a:t>
            </a:r>
            <a:r>
              <a:rPr lang="ko-KR" altLang="en-US" dirty="0" err="1"/>
              <a:t>기댓값의</a:t>
            </a:r>
            <a:r>
              <a:rPr lang="ko-KR" altLang="en-US" dirty="0"/>
              <a:t> 성질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4194" y="847724"/>
                <a:ext cx="85742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40000" dirty="0" err="1">
                        <a:latin typeface="Cambria Math"/>
                        <a:ea typeface="+mn-ea"/>
                      </a:rPr>
                      <m:t>𝑘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 </a:t>
                </a:r>
                <a:r>
                  <a:rPr lang="ko-KR" altLang="en-US" b="1" dirty="0">
                    <a:latin typeface="+mn-ea"/>
                    <a:ea typeface="+mn-ea"/>
                  </a:rPr>
                  <a:t>적률</a:t>
                </a:r>
                <a:r>
                  <a:rPr lang="en-US" altLang="ko-KR" b="1" baseline="30000" dirty="0">
                    <a:latin typeface="+mn-ea"/>
                    <a:ea typeface="+mn-ea"/>
                  </a:rPr>
                  <a:t>moment</a:t>
                </a:r>
                <a:r>
                  <a:rPr lang="en-US" altLang="ko-KR" b="1" dirty="0">
                    <a:latin typeface="+mn-ea"/>
                    <a:ea typeface="+mn-ea"/>
                  </a:rPr>
                  <a:t> </a:t>
                </a:r>
                <a:r>
                  <a:rPr lang="ko-KR" altLang="en-US" b="1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𝐸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err="1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40000" dirty="0" err="1">
                        <a:latin typeface="Cambria Math"/>
                        <a:ea typeface="+mn-ea"/>
                      </a:rPr>
                      <m:t>𝑘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) 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: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94" y="847724"/>
                <a:ext cx="857427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498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9110771"/>
              </p:ext>
            </p:extLst>
          </p:nvPr>
        </p:nvGraphicFramePr>
        <p:xfrm>
          <a:off x="1581150" y="1530350"/>
          <a:ext cx="5832475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11" name="Equation" r:id="rId4" imgW="3543300" imgH="736600" progId="Equation.DSMT4">
                  <p:embed/>
                </p:oleObj>
              </mc:Choice>
              <mc:Fallback>
                <p:oleObj name="Equation" r:id="rId4" imgW="3543300" imgH="736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1530350"/>
                        <a:ext cx="5832475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/>
        </p:nvSpPr>
        <p:spPr>
          <a:xfrm>
            <a:off x="1115492" y="1380756"/>
            <a:ext cx="6733108" cy="1504696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74194" y="3442840"/>
                <a:ext cx="85742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 </a:t>
                </a:r>
                <a:r>
                  <a:rPr lang="ko-KR" altLang="en-US" dirty="0" err="1" smtClean="0">
                    <a:latin typeface="+mn-ea"/>
                    <a:ea typeface="+mn-ea"/>
                  </a:rPr>
                  <a:t>기댓값</a:t>
                </a:r>
                <a:r>
                  <a:rPr lang="ko-KR" altLang="en-US" dirty="0" smtClean="0">
                    <a:latin typeface="+mn-ea"/>
                    <a:ea typeface="+mn-ea"/>
                  </a:rPr>
                  <a:t> </a:t>
                </a:r>
                <a:r>
                  <a:rPr lang="en-US" altLang="ko-KR" i="1" dirty="0" smtClean="0">
                    <a:latin typeface="Symbol" pitchFamily="18" charset="2"/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ko-KR" i="1" baseline="-25000" dirty="0" err="1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𝐸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와 분산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94" y="3442840"/>
                <a:ext cx="8574270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498"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8902788"/>
              </p:ext>
            </p:extLst>
          </p:nvPr>
        </p:nvGraphicFramePr>
        <p:xfrm>
          <a:off x="1571625" y="4077072"/>
          <a:ext cx="5740400" cy="216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12" name="Equation" r:id="rId7" imgW="3759200" imgH="1447800" progId="Equation.DSMT4">
                  <p:embed/>
                </p:oleObj>
              </mc:Choice>
              <mc:Fallback>
                <p:oleObj name="Equation" r:id="rId7" imgW="3759200" imgH="1447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1625" y="4077072"/>
                        <a:ext cx="5740400" cy="216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9800782"/>
              </p:ext>
            </p:extLst>
          </p:nvPr>
        </p:nvGraphicFramePr>
        <p:xfrm>
          <a:off x="3736649" y="3441874"/>
          <a:ext cx="175895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8213" name="Equation" r:id="rId9" imgW="1155700" imgH="241300" progId="Equation.DSMT4">
                  <p:embed/>
                </p:oleObj>
              </mc:Choice>
              <mc:Fallback>
                <p:oleObj name="Equation" r:id="rId9" imgW="1155700" imgH="2413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6649" y="3441874"/>
                        <a:ext cx="1758950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301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결합분포의</a:t>
            </a:r>
            <a:r>
              <a:rPr lang="en-US" altLang="ko-KR" dirty="0"/>
              <a:t> </a:t>
            </a:r>
            <a:r>
              <a:rPr lang="ko-KR" altLang="en-US" dirty="0" err="1"/>
              <a:t>기댓값의</a:t>
            </a:r>
            <a:r>
              <a:rPr lang="ko-KR" altLang="en-US" dirty="0"/>
              <a:t> 성질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4194" y="847724"/>
                <a:ext cx="8574270" cy="962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의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(</m:t>
                    </m:r>
                    <m:r>
                      <a:rPr lang="en-US" altLang="ko-KR" i="1" dirty="0" err="1">
                        <a:latin typeface="Cambria Math"/>
                        <a:ea typeface="+mn-ea"/>
                      </a:rPr>
                      <m:t>𝑖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𝑗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차 </a:t>
                </a:r>
                <a:r>
                  <a:rPr lang="ko-KR" altLang="en-US" b="1" dirty="0">
                    <a:latin typeface="+mn-ea"/>
                    <a:ea typeface="+mn-ea"/>
                  </a:rPr>
                  <a:t>적률</a:t>
                </a:r>
                <a:r>
                  <a:rPr lang="en-US" altLang="ko-KR" b="1" baseline="30000" dirty="0">
                    <a:latin typeface="+mn-ea"/>
                    <a:ea typeface="+mn-ea"/>
                  </a:rPr>
                  <a:t>moment</a:t>
                </a:r>
                <a:r>
                  <a:rPr lang="en-US" altLang="ko-KR" b="1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𝐸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𝑋𝑖</m:t>
                    </m:r>
                    <m:r>
                      <a:rPr lang="en-US" altLang="ko-KR" i="1" baseline="40000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baseline="40000" dirty="0">
                        <a:latin typeface="Cambria Math"/>
                        <a:ea typeface="+mn-ea"/>
                      </a:rPr>
                      <m:t>𝑗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) </m:t>
                    </m:r>
                  </m:oMath>
                </a14:m>
                <a:endParaRPr lang="en-US" altLang="ko-KR" i="1" dirty="0">
                  <a:latin typeface="+mn-ea"/>
                  <a:ea typeface="+mn-ea"/>
                </a:endParaRPr>
              </a:p>
              <a:p>
                <a:pPr marL="285750" indent="-285750">
                  <a:buFont typeface="Wingdings" panose="05000000000000000000" pitchFamily="2" charset="2"/>
                  <a:buChar char="v"/>
                </a:pPr>
                <a:endParaRPr lang="en-US" altLang="ko-KR" i="1" dirty="0">
                  <a:latin typeface="+mn-ea"/>
                  <a:ea typeface="+mn-ea"/>
                </a:endParaRPr>
              </a:p>
              <a:p>
                <a:r>
                  <a:rPr lang="en-US" altLang="ko-KR" i="1" dirty="0" smtClean="0">
                    <a:latin typeface="+mn-ea"/>
                    <a:ea typeface="+mn-ea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와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𝑌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의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(</m:t>
                    </m:r>
                    <m:r>
                      <a:rPr lang="en-US" altLang="ko-KR" i="1" dirty="0" err="1">
                        <a:latin typeface="Cambria Math"/>
                        <a:ea typeface="+mn-ea"/>
                      </a:rPr>
                      <m:t>𝑖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𝑗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차 </a:t>
                </a:r>
                <a:r>
                  <a:rPr lang="ko-KR" altLang="en-US" b="1" dirty="0">
                    <a:latin typeface="+mn-ea"/>
                    <a:ea typeface="+mn-ea"/>
                  </a:rPr>
                  <a:t>중심적률</a:t>
                </a:r>
                <a:r>
                  <a:rPr lang="en-US" altLang="ko-KR" b="1" baseline="30000" dirty="0">
                    <a:latin typeface="+mn-ea"/>
                    <a:ea typeface="+mn-ea"/>
                  </a:rPr>
                  <a:t>central moment</a:t>
                </a:r>
                <a:r>
                  <a:rPr lang="en-US" altLang="ko-KR" b="1" dirty="0">
                    <a:latin typeface="+mn-ea"/>
                    <a:ea typeface="+mn-ea"/>
                  </a:rPr>
                  <a:t> </a:t>
                </a:r>
                <a:r>
                  <a:rPr lang="ko-KR" altLang="en-US" b="1" dirty="0">
                    <a:latin typeface="+mn-ea"/>
                    <a:ea typeface="+mn-ea"/>
                  </a:rPr>
                  <a:t> 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𝐸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[(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– </m:t>
                    </m:r>
                    <m:r>
                      <a:rPr lang="en-US" altLang="ko-KR" i="1" dirty="0" err="1">
                        <a:latin typeface="Cambria Math"/>
                        <a:ea typeface="+mn-ea"/>
                      </a:rPr>
                      <m:t>𝑚</m:t>
                    </m:r>
                    <m:r>
                      <a:rPr lang="en-US" altLang="ko-KR" i="1" baseline="-25000" dirty="0" err="1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)</m:t>
                    </m:r>
                    <m:r>
                      <a:rPr lang="en-US" altLang="ko-KR" i="1" baseline="40000" dirty="0" err="1">
                        <a:latin typeface="Cambria Math"/>
                        <a:ea typeface="+mn-ea"/>
                      </a:rPr>
                      <m:t>𝑖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(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– </m:t>
                    </m:r>
                    <m:r>
                      <a:rPr lang="en-US" altLang="ko-KR" i="1" dirty="0" err="1">
                        <a:latin typeface="Cambria Math"/>
                        <a:ea typeface="+mn-ea"/>
                      </a:rPr>
                      <m:t>𝑚</m:t>
                    </m:r>
                    <m:r>
                      <a:rPr lang="en-US" altLang="ko-KR" i="1" baseline="-25000" dirty="0" err="1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) </m:t>
                    </m:r>
                    <m:r>
                      <a:rPr lang="en-US" altLang="ko-KR" i="1" baseline="40000" dirty="0">
                        <a:latin typeface="Cambria Math"/>
                        <a:ea typeface="+mn-ea"/>
                      </a:rPr>
                      <m:t>𝑗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]</m:t>
                    </m:r>
                  </m:oMath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94" y="847724"/>
                <a:ext cx="8574270" cy="962315"/>
              </a:xfrm>
              <a:prstGeom prst="rect">
                <a:avLst/>
              </a:prstGeom>
              <a:blipFill rotWithShape="1">
                <a:blip r:embed="rId2"/>
                <a:stretch>
                  <a:fillRect l="-498" t="-2532" b="-88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4194" y="2498724"/>
                <a:ext cx="8574270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와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𝑌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가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독립이면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𝐸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40000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) =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𝐸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)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𝐸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가 성립하지만 역은 성립하지 않는다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94" y="2498724"/>
                <a:ext cx="8574270" cy="374526"/>
              </a:xfrm>
              <a:prstGeom prst="rect">
                <a:avLst/>
              </a:prstGeom>
              <a:blipFill rotWithShape="1">
                <a:blip r:embed="rId3"/>
                <a:stretch>
                  <a:fillRect l="-498"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31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결합분포의</a:t>
            </a:r>
            <a:r>
              <a:rPr lang="en-US" altLang="ko-KR" dirty="0"/>
              <a:t> </a:t>
            </a:r>
            <a:r>
              <a:rPr lang="ko-KR" altLang="en-US" dirty="0" err="1"/>
              <a:t>기댓값의</a:t>
            </a:r>
            <a:r>
              <a:rPr lang="ko-KR" altLang="en-US" dirty="0"/>
              <a:t> 성질</a:t>
            </a:r>
          </a:p>
        </p:txBody>
      </p:sp>
      <p:pic>
        <p:nvPicPr>
          <p:cNvPr id="1792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8"/>
          <a:stretch/>
        </p:blipFill>
        <p:spPr bwMode="auto">
          <a:xfrm>
            <a:off x="190501" y="849910"/>
            <a:ext cx="8813799" cy="217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57158" y="3234636"/>
            <a:ext cx="850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(a) </a:t>
            </a:r>
            <a:r>
              <a:rPr lang="en-US" altLang="ko-KR" i="1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X</a:t>
            </a:r>
            <a:r>
              <a:rPr lang="ko-KR" altLang="en-US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의 평균과 분산은 각각 다음과 같다</a:t>
            </a:r>
            <a:r>
              <a:rPr lang="en-US" altLang="ko-KR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2569898"/>
              </p:ext>
            </p:extLst>
          </p:nvPr>
        </p:nvGraphicFramePr>
        <p:xfrm>
          <a:off x="822350" y="3877592"/>
          <a:ext cx="7329488" cy="223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215" name="Equation" r:id="rId4" imgW="4800600" imgH="1498320" progId="Equation.DSMT4">
                  <p:embed/>
                </p:oleObj>
              </mc:Choice>
              <mc:Fallback>
                <p:oleObj name="Equation" r:id="rId4" imgW="4800600" imgH="1498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350" y="3877592"/>
                        <a:ext cx="7329488" cy="2236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727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결합분포의</a:t>
            </a:r>
            <a:r>
              <a:rPr lang="en-US" altLang="ko-KR" dirty="0"/>
              <a:t> </a:t>
            </a:r>
            <a:r>
              <a:rPr lang="ko-KR" altLang="en-US" dirty="0" err="1"/>
              <a:t>기댓값의</a:t>
            </a:r>
            <a:r>
              <a:rPr lang="ko-KR" altLang="en-US" dirty="0"/>
              <a:t> 성질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796236"/>
            <a:ext cx="809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또는 </a:t>
            </a:r>
            <a:r>
              <a:rPr lang="en-US" altLang="ko-KR" i="1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X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의 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2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차 적률을 먼저 구하면 다음과 같다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291599"/>
              </p:ext>
            </p:extLst>
          </p:nvPr>
        </p:nvGraphicFramePr>
        <p:xfrm>
          <a:off x="1974949" y="1362066"/>
          <a:ext cx="4613275" cy="1347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6" name="Equation" r:id="rId3" imgW="3022560" imgH="901440" progId="Equation.DSMT4">
                  <p:embed/>
                </p:oleObj>
              </mc:Choice>
              <mc:Fallback>
                <p:oleObj name="Equation" r:id="rId3" imgW="3022560" imgH="901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4949" y="1362066"/>
                        <a:ext cx="4613275" cy="1347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27584" y="3174992"/>
                <a:ext cx="80306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</a:t>
                </a:r>
                <a14:m>
                  <m:oMath xmlns:m="http://schemas.openxmlformats.org/officeDocument/2006/math">
                    <m:r>
                      <a:rPr lang="ko-KR" altLang="en-US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i="1" spc="-150" dirty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분산은 다음과 같다</a:t>
                </a:r>
                <a:r>
                  <a:rPr lang="en-US" altLang="ko-KR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174992"/>
                <a:ext cx="8030696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683" t="-11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701009"/>
              </p:ext>
            </p:extLst>
          </p:nvPr>
        </p:nvGraphicFramePr>
        <p:xfrm>
          <a:off x="2357422" y="3587186"/>
          <a:ext cx="3411538" cy="703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7" name="Equation" r:id="rId6" imgW="2234880" imgH="469800" progId="Equation.DSMT4">
                  <p:embed/>
                </p:oleObj>
              </mc:Choice>
              <mc:Fallback>
                <p:oleObj name="Equation" r:id="rId6" imgW="223488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22" y="3587186"/>
                        <a:ext cx="3411538" cy="703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476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결합분포의</a:t>
            </a:r>
            <a:r>
              <a:rPr lang="en-US" altLang="ko-KR" dirty="0"/>
              <a:t> </a:t>
            </a:r>
            <a:r>
              <a:rPr lang="ko-KR" altLang="en-US" dirty="0" err="1"/>
              <a:t>기댓값의</a:t>
            </a:r>
            <a:r>
              <a:rPr lang="ko-KR" altLang="en-US" dirty="0"/>
              <a:t> 성질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61932" y="796236"/>
                <a:ext cx="8718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ko-KR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𝑋𝑌</m:t>
                    </m:r>
                  </m:oMath>
                </a14:m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</a:t>
                </a:r>
                <a:r>
                  <a:rPr lang="ko-KR" altLang="en-US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기댓값은</a:t>
                </a:r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다음과 같다</a:t>
                </a:r>
                <a:r>
                  <a:rPr lang="en-US" altLang="ko-KR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932" y="796236"/>
                <a:ext cx="871858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629" t="-11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355227"/>
              </p:ext>
            </p:extLst>
          </p:nvPr>
        </p:nvGraphicFramePr>
        <p:xfrm>
          <a:off x="1495395" y="1358900"/>
          <a:ext cx="5275262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9" name="Equation" r:id="rId4" imgW="3454400" imgH="850900" progId="Equation.DSMT4">
                  <p:embed/>
                </p:oleObj>
              </mc:Choice>
              <mc:Fallback>
                <p:oleObj name="Equation" r:id="rId4" imgW="3454400" imgH="8509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5395" y="1358900"/>
                        <a:ext cx="5275262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913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결합확률질량함수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1"/>
              <p:cNvSpPr txBox="1">
                <a:spLocks/>
              </p:cNvSpPr>
              <p:nvPr/>
            </p:nvSpPr>
            <p:spPr bwMode="auto">
              <a:xfrm>
                <a:off x="323369" y="836712"/>
                <a:ext cx="8209071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:r>
                  <a:rPr lang="ko-KR" altLang="en-US" sz="2000" dirty="0">
                    <a:latin typeface="Book Antiqua" pitchFamily="18" charset="0"/>
                  </a:rPr>
                  <a:t>동전 네 번 던지기 예에서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Book Antiqua" pitchFamily="18" charset="0"/>
                  </a:rPr>
                  <a:t>와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ko-KR" altLang="en-US" sz="2000" dirty="0">
                    <a:latin typeface="Book Antiqua" pitchFamily="18" charset="0"/>
                  </a:rPr>
                  <a:t>의 결합확률질량함수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𝑓</m:t>
                    </m:r>
                    <m:r>
                      <a:rPr lang="en-US" altLang="ko-KR" sz="2000" i="1" dirty="0" smtClean="0">
                        <a:latin typeface="Cambria Math"/>
                      </a:rPr>
                      <m:t>(</m:t>
                    </m:r>
                    <m:r>
                      <a:rPr lang="en-US" altLang="ko-KR" sz="2000" i="1" dirty="0" smtClean="0">
                        <a:latin typeface="Cambria Math"/>
                      </a:rPr>
                      <m:t>𝑥</m:t>
                    </m:r>
                    <m:r>
                      <a:rPr lang="en-US" altLang="ko-KR" sz="2000" i="1" dirty="0" smtClean="0">
                        <a:latin typeface="Cambria Math"/>
                      </a:rPr>
                      <m:t>, </m:t>
                    </m:r>
                    <m:r>
                      <a:rPr lang="en-US" altLang="ko-KR" sz="2000" i="1" dirty="0" smtClean="0">
                        <a:latin typeface="Cambria Math"/>
                      </a:rPr>
                      <m:t>𝑦</m:t>
                    </m:r>
                    <m:r>
                      <a:rPr lang="en-US" altLang="ko-KR" sz="2000" i="1" dirty="0" smtClean="0">
                        <a:latin typeface="Cambria Math"/>
                      </a:rPr>
                      <m:t>)</m:t>
                    </m:r>
                  </m:oMath>
                </a14:m>
                <a:endParaRPr lang="ko-KR" altLang="en-US" sz="2000" i="1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12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369" y="836712"/>
                <a:ext cx="8209071" cy="403572"/>
              </a:xfrm>
              <a:prstGeom prst="rect">
                <a:avLst/>
              </a:prstGeom>
              <a:blipFill rotWithShape="1">
                <a:blip r:embed="rId4"/>
                <a:stretch>
                  <a:fillRect l="-594" t="-10606" b="-227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2807314"/>
              </p:ext>
            </p:extLst>
          </p:nvPr>
        </p:nvGraphicFramePr>
        <p:xfrm>
          <a:off x="2075938" y="1340768"/>
          <a:ext cx="4296262" cy="1751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38" name="Equation" r:id="rId5" imgW="2984500" imgH="1244600" progId="Equation.DSMT4">
                  <p:embed/>
                </p:oleObj>
              </mc:Choice>
              <mc:Fallback>
                <p:oleObj name="Equation" r:id="rId5" imgW="2984500" imgH="1244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5938" y="1340768"/>
                        <a:ext cx="4296262" cy="17519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1"/>
              <p:cNvSpPr txBox="1">
                <a:spLocks/>
              </p:cNvSpPr>
              <p:nvPr/>
            </p:nvSpPr>
            <p:spPr bwMode="auto">
              <a:xfrm>
                <a:off x="323369" y="3797626"/>
                <a:ext cx="8209071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:r>
                  <a:rPr lang="ko-KR" altLang="en-US" sz="2000" dirty="0">
                    <a:latin typeface="Book Antiqua" pitchFamily="18" charset="0"/>
                  </a:rPr>
                  <a:t>결합확률질량함수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𝑓</m:t>
                    </m:r>
                    <m:r>
                      <a:rPr lang="en-US" altLang="ko-KR" sz="2000" i="1" dirty="0" smtClean="0">
                        <a:latin typeface="Cambria Math"/>
                      </a:rPr>
                      <m:t>(</m:t>
                    </m:r>
                    <m:r>
                      <a:rPr lang="en-US" altLang="ko-KR" sz="2000" i="1" dirty="0" smtClean="0">
                        <a:latin typeface="Cambria Math"/>
                      </a:rPr>
                      <m:t>𝑥</m:t>
                    </m:r>
                    <m:r>
                      <a:rPr lang="en-US" altLang="ko-KR" sz="2000" i="1" dirty="0" smtClean="0">
                        <a:latin typeface="Cambria Math"/>
                      </a:rPr>
                      <m:t>, </m:t>
                    </m:r>
                    <m:r>
                      <a:rPr lang="en-US" altLang="ko-KR" sz="2000" i="1" dirty="0" smtClean="0">
                        <a:latin typeface="Cambria Math"/>
                      </a:rPr>
                      <m:t>𝑦</m:t>
                    </m:r>
                    <m:r>
                      <a:rPr lang="en-US" altLang="ko-KR" sz="20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Book Antiqua" pitchFamily="18" charset="0"/>
                  </a:rPr>
                  <a:t>의 그림</a:t>
                </a:r>
                <a:endParaRPr lang="ko-KR" altLang="en-US" sz="2000" i="1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10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369" y="3797626"/>
                <a:ext cx="8209071" cy="403572"/>
              </a:xfrm>
              <a:prstGeom prst="rect">
                <a:avLst/>
              </a:prstGeom>
              <a:blipFill rotWithShape="1">
                <a:blip r:embed="rId7"/>
                <a:stretch>
                  <a:fillRect l="-594" t="-10606" b="-227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775496"/>
            <a:ext cx="3325781" cy="2605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527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결합분포의</a:t>
            </a:r>
            <a:r>
              <a:rPr lang="en-US" altLang="ko-KR" dirty="0"/>
              <a:t> </a:t>
            </a:r>
            <a:r>
              <a:rPr lang="ko-KR" altLang="en-US" dirty="0" err="1"/>
              <a:t>기댓값의</a:t>
            </a:r>
            <a:r>
              <a:rPr lang="ko-KR" altLang="en-US" dirty="0"/>
              <a:t> 성질</a:t>
            </a:r>
          </a:p>
        </p:txBody>
      </p:sp>
      <p:pic>
        <p:nvPicPr>
          <p:cNvPr id="181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4" y="807812"/>
            <a:ext cx="8785225" cy="2203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19350" y="2996952"/>
                <a:ext cx="8501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14:m>
                  <m:oMath xmlns:m="http://schemas.openxmlformats.org/officeDocument/2006/math">
                    <m:r>
                      <a:rPr lang="en-US" altLang="ko-KR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평균과 분산은 각각 다음과 같다</a:t>
                </a:r>
                <a:endParaRPr lang="en-US" altLang="ko-KR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50" y="2996952"/>
                <a:ext cx="8501122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573" t="-11667" b="-2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5764090"/>
              </p:ext>
            </p:extLst>
          </p:nvPr>
        </p:nvGraphicFramePr>
        <p:xfrm>
          <a:off x="890854" y="3548174"/>
          <a:ext cx="5230546" cy="2977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264" name="Equation" r:id="rId5" imgW="3733560" imgH="2171520" progId="Equation.DSMT4">
                  <p:embed/>
                </p:oleObj>
              </mc:Choice>
              <mc:Fallback>
                <p:oleObj name="Equation" r:id="rId5" imgW="3733560" imgH="2171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854" y="3548174"/>
                        <a:ext cx="5230546" cy="297717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002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결합분포의</a:t>
            </a:r>
            <a:r>
              <a:rPr lang="en-US" altLang="ko-KR" dirty="0"/>
              <a:t> </a:t>
            </a:r>
            <a:r>
              <a:rPr lang="ko-KR" altLang="en-US" dirty="0" err="1"/>
              <a:t>기댓값의</a:t>
            </a:r>
            <a:r>
              <a:rPr lang="ko-KR" altLang="en-US" dirty="0"/>
              <a:t> 성질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19350" y="892572"/>
                <a:ext cx="8501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ko-KR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𝑋𝑌</m:t>
                    </m:r>
                  </m:oMath>
                </a14:m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</a:t>
                </a:r>
                <a:r>
                  <a:rPr lang="ko-KR" altLang="en-US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기댓값은</a:t>
                </a:r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다음과 같다</a:t>
                </a:r>
                <a:r>
                  <a:rPr lang="en-US" altLang="ko-KR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50" y="892572"/>
                <a:ext cx="8501122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573" t="-11475" b="-213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738539"/>
              </p:ext>
            </p:extLst>
          </p:nvPr>
        </p:nvGraphicFramePr>
        <p:xfrm>
          <a:off x="1057275" y="1529978"/>
          <a:ext cx="6473825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88" name="Equation" r:id="rId4" imgW="4114800" imgH="812800" progId="Equation.DSMT4">
                  <p:embed/>
                </p:oleObj>
              </mc:Choice>
              <mc:Fallback>
                <p:oleObj name="Equation" r:id="rId4" imgW="4114800" imgH="812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1529978"/>
                        <a:ext cx="6473825" cy="125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3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조건부 </a:t>
            </a:r>
            <a:r>
              <a:rPr lang="ko-KR" altLang="en-US" dirty="0" err="1"/>
              <a:t>기댓값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41300" y="892572"/>
                <a:ext cx="857917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가 주어졌을 때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 조건부 확률분포의 평균과 분산을 구하는 방법에 대해 살펴본다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en-US" altLang="ko-KR" dirty="0">
                  <a:solidFill>
                    <a:schemeClr val="tx2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300" y="892572"/>
                <a:ext cx="8579172" cy="646331"/>
              </a:xfrm>
              <a:prstGeom prst="rect">
                <a:avLst/>
              </a:prstGeom>
              <a:blipFill rotWithShape="1">
                <a:blip r:embed="rId2"/>
                <a:stretch>
                  <a:fillRect l="-498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3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70" y="1765300"/>
            <a:ext cx="8132662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852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조건부 </a:t>
            </a:r>
            <a:r>
              <a:rPr lang="ko-KR" altLang="en-US" dirty="0" err="1"/>
              <a:t>기댓값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58800" y="892572"/>
                <a:ext cx="82616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3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일 때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 조건부 확률분포</a:t>
                </a:r>
                <a:endParaRPr lang="en-US" altLang="ko-KR" dirty="0">
                  <a:solidFill>
                    <a:schemeClr val="tx2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892572"/>
                <a:ext cx="8261672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090" y="1320800"/>
            <a:ext cx="476982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8800" y="3414514"/>
                <a:ext cx="8261672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= 3</m:t>
                      </m:r>
                      <m:r>
                        <a:rPr lang="ko-KR" altLang="en-US" i="1" dirty="0">
                          <a:latin typeface="Cambria Math"/>
                          <a:ea typeface="+mn-ea"/>
                        </a:rPr>
                        <m:t>일</m:t>
                      </m:r>
                      <m:r>
                        <a:rPr lang="ko-KR" altLang="en-US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>
                          <a:latin typeface="Cambria Math"/>
                          <a:ea typeface="+mn-ea"/>
                        </a:rPr>
                        <m:t>때</m:t>
                      </m:r>
                      <m:r>
                        <a:rPr lang="en-US" altLang="ko-KR" i="1" dirty="0">
                          <a:latin typeface="Cambria Math"/>
                          <a:ea typeface="+mn-ea"/>
                        </a:rPr>
                        <m:t>, </m:t>
                      </m:r>
                      <m:r>
                        <a:rPr lang="en-US" altLang="ko-KR" i="1" dirty="0">
                          <a:latin typeface="Cambria Math"/>
                          <a:ea typeface="+mn-ea"/>
                        </a:rPr>
                        <m:t>𝑌</m:t>
                      </m:r>
                      <m:r>
                        <a:rPr lang="ko-KR" altLang="en-US" i="1" dirty="0">
                          <a:latin typeface="Cambria Math"/>
                          <a:ea typeface="+mn-ea"/>
                        </a:rPr>
                        <m:t>의</m:t>
                      </m:r>
                      <m:r>
                        <a:rPr lang="ko-KR" altLang="en-US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>
                          <a:latin typeface="Cambria Math"/>
                          <a:ea typeface="+mn-ea"/>
                        </a:rPr>
                        <m:t>조건부</m:t>
                      </m:r>
                      <m:r>
                        <a:rPr lang="ko-KR" altLang="en-US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>
                          <a:latin typeface="Cambria Math"/>
                          <a:ea typeface="+mn-ea"/>
                        </a:rPr>
                        <m:t>분포에</m:t>
                      </m:r>
                      <m:r>
                        <a:rPr lang="en-US" altLang="ko-KR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>
                          <a:latin typeface="Cambria Math"/>
                          <a:ea typeface="+mn-ea"/>
                        </a:rPr>
                        <m:t>대한</m:t>
                      </m:r>
                      <m:r>
                        <a:rPr lang="ko-KR" altLang="en-US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>
                          <a:latin typeface="Cambria Math"/>
                          <a:ea typeface="+mn-ea"/>
                        </a:rPr>
                        <m:t>평균</m:t>
                      </m:r>
                    </m:oMath>
                  </m:oMathPara>
                </a14:m>
                <a:endParaRPr lang="en-US" altLang="ko-KR" dirty="0">
                  <a:solidFill>
                    <a:schemeClr val="tx2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3414514"/>
                <a:ext cx="8261672" cy="374526"/>
              </a:xfrm>
              <a:prstGeom prst="rect">
                <a:avLst/>
              </a:prstGeom>
              <a:blipFill rotWithShape="1">
                <a:blip r:embed="rId5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090" y="3962400"/>
            <a:ext cx="476982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3666347"/>
              </p:ext>
            </p:extLst>
          </p:nvPr>
        </p:nvGraphicFramePr>
        <p:xfrm>
          <a:off x="1953190" y="5384800"/>
          <a:ext cx="5377322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9" name="Equation" r:id="rId6" imgW="3073400" imgH="368300" progId="Equation.DSMT4">
                  <p:embed/>
                </p:oleObj>
              </mc:Choice>
              <mc:Fallback>
                <p:oleObj name="Equation" r:id="rId6" imgW="3073400" imgH="3683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3190" y="5384800"/>
                        <a:ext cx="5377322" cy="630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3993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조건부 </a:t>
            </a:r>
            <a:r>
              <a:rPr lang="ko-KR" altLang="en-US" dirty="0" err="1"/>
              <a:t>기댓값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67544" y="898395"/>
            <a:ext cx="8028756" cy="11336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/>
              <p:cNvSpPr/>
              <p:nvPr/>
            </p:nvSpPr>
            <p:spPr>
              <a:xfrm>
                <a:off x="623170" y="1082058"/>
                <a:ext cx="7670800" cy="709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𝑎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가 주어졌을 때</a:t>
                </a:r>
                <a:r>
                  <a:rPr lang="en-US" altLang="ko-KR" sz="2000" i="1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 </a:t>
                </a:r>
                <a:r>
                  <a:rPr lang="ko-KR" altLang="en-US" sz="2000" b="1" dirty="0">
                    <a:latin typeface="+mn-ea"/>
                    <a:ea typeface="+mn-ea"/>
                  </a:rPr>
                  <a:t>조건부 </a:t>
                </a:r>
                <a:r>
                  <a:rPr lang="ko-KR" altLang="en-US" sz="2000" b="1" dirty="0" err="1">
                    <a:latin typeface="+mn-ea"/>
                    <a:ea typeface="+mn-ea"/>
                  </a:rPr>
                  <a:t>기댓값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conditional expectation</a:t>
                </a:r>
                <a:r>
                  <a:rPr lang="en-US" altLang="ko-KR" sz="2000" b="1" dirty="0">
                    <a:latin typeface="+mn-ea"/>
                    <a:ea typeface="+mn-ea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𝐸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|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)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를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다음과 같이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정의하고 </a:t>
                </a:r>
                <a:r>
                  <a:rPr lang="en-US" altLang="ko-KR" sz="2000" i="1" dirty="0" err="1">
                    <a:latin typeface="Symbol" pitchFamily="18" charset="2"/>
                  </a:rPr>
                  <a:t>m</a:t>
                </a:r>
                <a:r>
                  <a:rPr lang="en-US" altLang="ko-KR" sz="2000" i="1" baseline="-25000" dirty="0" err="1">
                    <a:latin typeface="Book Antiqua" pitchFamily="18" charset="0"/>
                  </a:rPr>
                  <a:t>Y|X</a:t>
                </a:r>
                <a:r>
                  <a:rPr lang="en-US" altLang="ko-KR" sz="2000" i="1" baseline="-25000" dirty="0">
                    <a:latin typeface="Book Antiqua" pitchFamily="18" charset="0"/>
                  </a:rPr>
                  <a:t>=a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로 </a:t>
                </a:r>
                <a:r>
                  <a:rPr lang="ko-KR" altLang="en-US" sz="2000" dirty="0">
                    <a:latin typeface="+mn-ea"/>
                    <a:ea typeface="+mn-ea"/>
                  </a:rPr>
                  <a:t>나타낸다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70" y="1082058"/>
                <a:ext cx="7670800" cy="709618"/>
              </a:xfrm>
              <a:prstGeom prst="rect">
                <a:avLst/>
              </a:prstGeom>
              <a:blipFill rotWithShape="1">
                <a:blip r:embed="rId3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663868"/>
              </p:ext>
            </p:extLst>
          </p:nvPr>
        </p:nvGraphicFramePr>
        <p:xfrm>
          <a:off x="1487488" y="2644629"/>
          <a:ext cx="6040437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4" name="Equation" r:id="rId4" imgW="3975100" imgH="711200" progId="Equation.DSMT4">
                  <p:embed/>
                </p:oleObj>
              </mc:Choice>
              <mc:Fallback>
                <p:oleObj name="Equation" r:id="rId4" imgW="3975100" imgH="7112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7488" y="2644629"/>
                        <a:ext cx="6040437" cy="1109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/>
          <p:cNvSpPr/>
          <p:nvPr/>
        </p:nvSpPr>
        <p:spPr>
          <a:xfrm>
            <a:off x="1115492" y="2428360"/>
            <a:ext cx="6733108" cy="1504696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802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조건부 </a:t>
            </a:r>
            <a:r>
              <a:rPr lang="ko-KR" altLang="en-US" dirty="0" err="1"/>
              <a:t>기댓값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67544" y="898395"/>
            <a:ext cx="8028756" cy="15908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직사각형 9"/>
              <p:cNvSpPr/>
              <p:nvPr/>
            </p:nvSpPr>
            <p:spPr>
              <a:xfrm>
                <a:off x="623170" y="1082058"/>
                <a:ext cx="7670800" cy="12454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𝑎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가 주어졌을 때</a:t>
                </a:r>
                <a:r>
                  <a:rPr lang="en-US" altLang="ko-KR" sz="2000" i="1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 </a:t>
                </a:r>
                <a:r>
                  <a:rPr lang="ko-KR" altLang="en-US" sz="2000" b="1" dirty="0">
                    <a:latin typeface="+mn-ea"/>
                    <a:ea typeface="+mn-ea"/>
                  </a:rPr>
                  <a:t>조건부 분산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conditional variance</a:t>
                </a:r>
                <a:r>
                  <a:rPr lang="en-US" altLang="ko-KR" sz="2000" b="1" dirty="0">
                    <a:latin typeface="+mn-ea"/>
                    <a:ea typeface="+mn-ea"/>
                  </a:rPr>
                  <a:t>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US" altLang="ko-KR" sz="2000" dirty="0">
                        <a:latin typeface="Book Antiqua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 - 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Symbol" pitchFamily="18" charset="2"/>
                      </a:rPr>
                      <m:t>m</m:t>
                    </m:r>
                    <m:r>
                      <m:rPr>
                        <m:nor/>
                      </m:rPr>
                      <a:rPr lang="en-US" altLang="ko-KR" sz="2000" i="1" baseline="-25000" dirty="0">
                        <a:latin typeface="Book Antiqua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000" i="1" baseline="-25000" dirty="0">
                        <a:latin typeface="Book Antiqua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altLang="ko-KR" sz="2000" i="1" baseline="-25000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sz="2000" i="1" baseline="-25000" dirty="0">
                        <a:latin typeface="Book Antiqua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000" i="1" baseline="-25000" dirty="0">
                        <a:latin typeface="Book Antiqua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2000" i="1" baseline="40000" dirty="0">
                        <a:latin typeface="Book Antiqua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2000" dirty="0">
                        <a:latin typeface="Book Antiqua" pitchFamily="18" charset="0"/>
                      </a:rPr>
                      <m:t>]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를 다음과 같이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정의하고       로 </a:t>
                </a:r>
                <a:endParaRPr lang="en-US" altLang="ko-KR" sz="2000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2000" dirty="0">
                    <a:latin typeface="+mn-ea"/>
                    <a:ea typeface="+mn-ea"/>
                  </a:rPr>
                  <a:t>나타낸다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70" y="1082058"/>
                <a:ext cx="7670800" cy="1245406"/>
              </a:xfrm>
              <a:prstGeom prst="rect">
                <a:avLst/>
              </a:prstGeom>
              <a:blipFill rotWithShape="1">
                <a:blip r:embed="rId3"/>
                <a:stretch>
                  <a:fillRect l="-794" t="-490" b="-49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1115492" y="2860408"/>
            <a:ext cx="6733108" cy="2092592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7045528"/>
              </p:ext>
            </p:extLst>
          </p:nvPr>
        </p:nvGraphicFramePr>
        <p:xfrm>
          <a:off x="5992161" y="1424009"/>
          <a:ext cx="5238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20" name="Equation" r:id="rId4" imgW="291847" imgH="266469" progId="Equation.DSMT4">
                  <p:embed/>
                </p:oleObj>
              </mc:Choice>
              <mc:Fallback>
                <p:oleObj name="Equation" r:id="rId4" imgW="291847" imgH="266469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92161" y="1424009"/>
                        <a:ext cx="52387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117357"/>
              </p:ext>
            </p:extLst>
          </p:nvPr>
        </p:nvGraphicFramePr>
        <p:xfrm>
          <a:off x="1725613" y="3065463"/>
          <a:ext cx="5543550" cy="1592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21" name="Equation" r:id="rId6" imgW="3632200" imgH="1016000" progId="Equation.DSMT4">
                  <p:embed/>
                </p:oleObj>
              </mc:Choice>
              <mc:Fallback>
                <p:oleObj name="Equation" r:id="rId6" imgW="3632200" imgH="10160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5613" y="3065463"/>
                        <a:ext cx="5543550" cy="1592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083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조건부 </a:t>
            </a:r>
            <a:r>
              <a:rPr lang="ko-KR" altLang="en-US" dirty="0" err="1"/>
              <a:t>기댓값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8800" y="892572"/>
                <a:ext cx="82616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3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일 때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 조건부 확률분포</a:t>
                </a:r>
                <a:endParaRPr lang="en-US" altLang="ko-KR" dirty="0">
                  <a:solidFill>
                    <a:schemeClr val="tx2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892572"/>
                <a:ext cx="8261672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090" y="1320800"/>
            <a:ext cx="476982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58800" y="3026172"/>
                <a:ext cx="82616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3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일 때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조건부 </a:t>
                </a:r>
                <a:r>
                  <a:rPr lang="ko-KR" altLang="en-US" dirty="0" err="1">
                    <a:latin typeface="+mn-ea"/>
                    <a:ea typeface="+mn-ea"/>
                  </a:rPr>
                  <a:t>기댓값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:r>
                  <a:rPr lang="en-US" altLang="ko-KR" dirty="0">
                    <a:latin typeface="+mn-ea"/>
                    <a:ea typeface="+mn-ea"/>
                  </a:rPr>
                  <a:t>: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3026172"/>
                <a:ext cx="8261672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2254087"/>
              </p:ext>
            </p:extLst>
          </p:nvPr>
        </p:nvGraphicFramePr>
        <p:xfrm>
          <a:off x="1136650" y="3629025"/>
          <a:ext cx="6792913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31" name="Equation" r:id="rId6" imgW="4318000" imgH="584200" progId="Equation.DSMT4">
                  <p:embed/>
                </p:oleObj>
              </mc:Choice>
              <mc:Fallback>
                <p:oleObj name="Equation" r:id="rId6" imgW="4318000" imgH="584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650" y="3629025"/>
                        <a:ext cx="6792913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739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조건부 </a:t>
            </a:r>
            <a:r>
              <a:rPr lang="ko-KR" altLang="en-US" dirty="0" err="1"/>
              <a:t>기댓값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8800" y="892572"/>
                <a:ext cx="82616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4038600" algn="l"/>
                  </a:tabLst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i="1" baseline="40000" dirty="0">
                        <a:latin typeface="Cambria Math"/>
                        <a:ea typeface="+mn-ea"/>
                      </a:rPr>
                      <m:t>2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 조건부 </a:t>
                </a:r>
                <a:r>
                  <a:rPr lang="ko-KR" altLang="en-US" dirty="0" err="1">
                    <a:latin typeface="+mn-ea"/>
                    <a:ea typeface="+mn-ea"/>
                  </a:rPr>
                  <a:t>기댓값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:r>
                  <a:rPr lang="en-US" altLang="ko-KR" dirty="0">
                    <a:latin typeface="+mn-ea"/>
                    <a:ea typeface="+mn-ea"/>
                  </a:rPr>
                  <a:t>:</a:t>
                </a:r>
                <a:endParaRPr lang="en-US" altLang="ko-KR" dirty="0">
                  <a:solidFill>
                    <a:schemeClr val="tx2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892572"/>
                <a:ext cx="8261672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887015"/>
              </p:ext>
            </p:extLst>
          </p:nvPr>
        </p:nvGraphicFramePr>
        <p:xfrm>
          <a:off x="760413" y="1480941"/>
          <a:ext cx="7608888" cy="905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68" name="Equation" r:id="rId4" imgW="5003800" imgH="609600" progId="Equation.DSMT4">
                  <p:embed/>
                </p:oleObj>
              </mc:Choice>
              <mc:Fallback>
                <p:oleObj name="Equation" r:id="rId4" imgW="5003800" imgH="609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13" y="1480941"/>
                        <a:ext cx="7608888" cy="9052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8800" y="2899172"/>
                <a:ext cx="8261672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= 3</m:t>
                      </m:r>
                      <m:r>
                        <a:rPr lang="ko-KR" altLang="en-US" i="1" dirty="0">
                          <a:latin typeface="Cambria Math"/>
                          <a:ea typeface="+mn-ea"/>
                        </a:rPr>
                        <m:t>일</m:t>
                      </m:r>
                      <m:r>
                        <a:rPr lang="ko-KR" altLang="en-US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>
                          <a:latin typeface="Cambria Math"/>
                          <a:ea typeface="+mn-ea"/>
                        </a:rPr>
                        <m:t>때</m:t>
                      </m:r>
                      <m:r>
                        <a:rPr lang="en-US" altLang="ko-KR" i="1" dirty="0">
                          <a:latin typeface="Cambria Math"/>
                          <a:ea typeface="+mn-ea"/>
                        </a:rPr>
                        <m:t>, </m:t>
                      </m:r>
                      <m:r>
                        <a:rPr lang="en-US" altLang="ko-KR" i="1" dirty="0">
                          <a:latin typeface="Cambria Math"/>
                          <a:ea typeface="+mn-ea"/>
                        </a:rPr>
                        <m:t>𝑌</m:t>
                      </m:r>
                      <m:r>
                        <a:rPr lang="ko-KR" altLang="en-US" i="1" dirty="0">
                          <a:latin typeface="Cambria Math"/>
                          <a:ea typeface="+mn-ea"/>
                        </a:rPr>
                        <m:t>의</m:t>
                      </m:r>
                      <m:r>
                        <a:rPr lang="ko-KR" altLang="en-US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>
                          <a:latin typeface="Cambria Math"/>
                          <a:ea typeface="+mn-ea"/>
                        </a:rPr>
                        <m:t>조건부</m:t>
                      </m:r>
                      <m:r>
                        <a:rPr lang="ko-KR" altLang="en-US" i="1" dirty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>
                          <a:latin typeface="Cambria Math"/>
                          <a:ea typeface="+mn-ea"/>
                        </a:rPr>
                        <m:t>분산</m:t>
                      </m:r>
                      <m:r>
                        <a:rPr lang="ko-KR" altLang="en-US" i="1" dirty="0">
                          <a:latin typeface="Cambria Math"/>
                          <a:ea typeface="+mn-ea"/>
                        </a:rPr>
                        <m:t> :</m:t>
                      </m:r>
                    </m:oMath>
                  </m:oMathPara>
                </a14:m>
                <a:endParaRPr lang="en-US" altLang="ko-KR" dirty="0">
                  <a:solidFill>
                    <a:schemeClr val="tx2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00" y="2899172"/>
                <a:ext cx="8261672" cy="374526"/>
              </a:xfrm>
              <a:prstGeom prst="rect">
                <a:avLst/>
              </a:prstGeom>
              <a:blipFill rotWithShape="1"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266933"/>
              </p:ext>
            </p:extLst>
          </p:nvPr>
        </p:nvGraphicFramePr>
        <p:xfrm>
          <a:off x="2382838" y="3436938"/>
          <a:ext cx="4795837" cy="42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69" name="Equation" r:id="rId7" imgW="3048000" imgH="279400" progId="Equation.DSMT4">
                  <p:embed/>
                </p:oleObj>
              </mc:Choice>
              <mc:Fallback>
                <p:oleObj name="Equation" r:id="rId7" imgW="3048000" imgH="2794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838" y="3436938"/>
                        <a:ext cx="4795837" cy="42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7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조건부 </a:t>
            </a:r>
            <a:r>
              <a:rPr lang="ko-KR" altLang="en-US" dirty="0" err="1"/>
              <a:t>기댓값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79512" y="892572"/>
                <a:ext cx="8261672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b="1" i="1" dirty="0" smtClean="0">
                        <a:latin typeface="Cambria Math"/>
                        <a:ea typeface="+mn-ea"/>
                      </a:rPr>
                      <m:t>𝑿</m:t>
                    </m:r>
                    <m:r>
                      <a:rPr lang="en-US" altLang="ko-KR" b="1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b="1" i="1" dirty="0" smtClean="0">
                        <a:latin typeface="Cambria Math"/>
                        <a:ea typeface="+mn-ea"/>
                      </a:rPr>
                      <m:t>𝒂</m:t>
                    </m:r>
                  </m:oMath>
                </a14:m>
                <a:r>
                  <a:rPr lang="ko-KR" altLang="en-US" b="1" i="0" dirty="0" smtClean="0">
                    <a:latin typeface="+mj-lt"/>
                    <a:ea typeface="+mn-ea"/>
                  </a:rPr>
                  <a:t>가 주어졌을 때</a:t>
                </a:r>
                <a:r>
                  <a:rPr lang="en-US" altLang="ko-KR" b="1" i="0" dirty="0" smtClean="0">
                    <a:latin typeface="+mj-lt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b="1" i="1" dirty="0">
                        <a:latin typeface="Cambria Math"/>
                        <a:ea typeface="+mn-ea"/>
                      </a:rPr>
                      <m:t>𝒀</m:t>
                    </m:r>
                  </m:oMath>
                </a14:m>
                <a:r>
                  <a:rPr lang="ko-KR" altLang="en-US" b="1" i="0" dirty="0" smtClean="0">
                    <a:latin typeface="+mj-lt"/>
                    <a:ea typeface="+mn-ea"/>
                  </a:rPr>
                  <a:t>의 조건부 기댓값을 다음과 같이 구한다</a:t>
                </a:r>
                <a:r>
                  <a:rPr lang="en-US" altLang="ko-KR" b="1" i="0" dirty="0" smtClean="0">
                    <a:latin typeface="+mj-lt"/>
                    <a:ea typeface="+mn-ea"/>
                  </a:rPr>
                  <a:t>.</a:t>
                </a:r>
                <a:endParaRPr lang="en-US" altLang="ko-KR" b="1" dirty="0">
                  <a:solidFill>
                    <a:schemeClr val="tx2"/>
                  </a:solidFill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92572"/>
                <a:ext cx="8261672" cy="374526"/>
              </a:xfrm>
              <a:prstGeom prst="rect">
                <a:avLst/>
              </a:prstGeom>
              <a:blipFill rotWithShape="1">
                <a:blip r:embed="rId3"/>
                <a:stretch>
                  <a:fillRect l="-442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87221"/>
              </p:ext>
            </p:extLst>
          </p:nvPr>
        </p:nvGraphicFramePr>
        <p:xfrm>
          <a:off x="2051720" y="1569790"/>
          <a:ext cx="4651375" cy="1427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78" name="Equation" r:id="rId4" imgW="3060700" imgH="914400" progId="Equation.DSMT4">
                  <p:embed/>
                </p:oleObj>
              </mc:Choice>
              <mc:Fallback>
                <p:oleObj name="Equation" r:id="rId4" imgW="3060700" imgH="9144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1569790"/>
                        <a:ext cx="4651375" cy="1427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957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조건부 </a:t>
            </a:r>
            <a:r>
              <a:rPr lang="ko-KR" altLang="en-US" dirty="0" err="1"/>
              <a:t>기댓값의</a:t>
            </a:r>
            <a:r>
              <a:rPr lang="ko-KR" altLang="en-US" dirty="0"/>
              <a:t> 성질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207166"/>
              </p:ext>
            </p:extLst>
          </p:nvPr>
        </p:nvGraphicFramePr>
        <p:xfrm>
          <a:off x="423863" y="885825"/>
          <a:ext cx="5840412" cy="154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01" name="Equation" r:id="rId3" imgW="3632200" imgH="990600" progId="Equation.DSMT4">
                  <p:embed/>
                </p:oleObj>
              </mc:Choice>
              <mc:Fallback>
                <p:oleObj name="Equation" r:id="rId3" imgW="3632200" imgH="990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3" y="885825"/>
                        <a:ext cx="5840412" cy="154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11911" y="836712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①</a:t>
            </a:r>
            <a:endParaRPr lang="en-US" altLang="ko-KR" sz="2400" dirty="0" smtClean="0">
              <a:latin typeface="+mn-ea"/>
              <a:ea typeface="+mn-ea"/>
            </a:endParaRPr>
          </a:p>
          <a:p>
            <a:pPr algn="ctr"/>
            <a:endParaRPr lang="en-US" altLang="ko-KR" sz="2400" dirty="0" smtClean="0">
              <a:latin typeface="+mn-ea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911" y="1231679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②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911" y="1626646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③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1911" y="2021612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④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502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결합확률질량함수의 성질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39552" y="1052736"/>
            <a:ext cx="8073064" cy="2088232"/>
            <a:chOff x="570902" y="1267050"/>
            <a:chExt cx="8073064" cy="2088232"/>
          </a:xfrm>
        </p:grpSpPr>
        <p:graphicFrame>
          <p:nvGraphicFramePr>
            <p:cNvPr id="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73732503"/>
                </p:ext>
              </p:extLst>
            </p:nvPr>
          </p:nvGraphicFramePr>
          <p:xfrm>
            <a:off x="570902" y="2030124"/>
            <a:ext cx="2214579" cy="5330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224" name="Equation" r:id="rId3" imgW="1498320" imgH="368280" progId="Equation.DSMT4">
                    <p:embed/>
                  </p:oleObj>
                </mc:Choice>
                <mc:Fallback>
                  <p:oleObj name="Equation" r:id="rId3" imgW="1498320" imgH="3682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0902" y="2030124"/>
                          <a:ext cx="2214579" cy="53307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Box 8"/>
            <p:cNvSpPr txBox="1"/>
            <p:nvPr/>
          </p:nvSpPr>
          <p:spPr>
            <a:xfrm>
              <a:off x="642910" y="1267050"/>
              <a:ext cx="8001056" cy="4630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arenBoth"/>
              </a:pPr>
              <a:r>
                <a:rPr lang="ko-KR" altLang="en-US" dirty="0" smtClean="0">
                  <a:latin typeface="Book Antiqua" pitchFamily="18" charset="0"/>
                  <a:ea typeface="+mn-ea"/>
                </a:rPr>
                <a:t>임의의 실수 </a:t>
              </a:r>
              <a:r>
                <a:rPr lang="en-US" altLang="ko-KR" i="1" dirty="0" smtClean="0">
                  <a:latin typeface="Book Antiqua" pitchFamily="18" charset="0"/>
                  <a:ea typeface="+mn-ea"/>
                </a:rPr>
                <a:t>x, y</a:t>
              </a:r>
              <a:r>
                <a:rPr lang="ko-KR" altLang="en-US" dirty="0" smtClean="0">
                  <a:latin typeface="Book Antiqua" pitchFamily="18" charset="0"/>
                  <a:ea typeface="+mn-ea"/>
                </a:rPr>
                <a:t>에 대하여  </a:t>
              </a:r>
              <a:r>
                <a:rPr lang="en-US" altLang="ko-KR" i="1" dirty="0" smtClean="0">
                  <a:latin typeface="Book Antiqua" pitchFamily="18" charset="0"/>
                  <a:ea typeface="+mn-ea"/>
                </a:rPr>
                <a:t>f(x, y) </a:t>
              </a:r>
              <a:r>
                <a:rPr lang="en-US" altLang="ko-KR" i="1" dirty="0" smtClean="0">
                  <a:latin typeface="Book Antiqua" pitchFamily="18" charset="0"/>
                  <a:ea typeface="바탕"/>
                </a:rPr>
                <a:t>≥</a:t>
              </a:r>
              <a:r>
                <a:rPr lang="en-US" altLang="ko-KR" i="1" dirty="0" smtClean="0">
                  <a:latin typeface="Book Antiqua" pitchFamily="18" charset="0"/>
                  <a:ea typeface="+mn-ea"/>
                </a:rPr>
                <a:t> 0</a:t>
              </a:r>
              <a:r>
                <a:rPr lang="ko-KR" altLang="en-US" dirty="0" smtClean="0">
                  <a:latin typeface="Book Antiqua" pitchFamily="18" charset="0"/>
                  <a:ea typeface="+mn-ea"/>
                </a:rPr>
                <a:t>이다</a:t>
              </a:r>
              <a:r>
                <a:rPr lang="en-US" altLang="ko-KR" dirty="0" smtClean="0">
                  <a:latin typeface="Book Antiqua" pitchFamily="18" charset="0"/>
                  <a:ea typeface="+mn-ea"/>
                </a:rPr>
                <a:t>.</a:t>
              </a:r>
            </a:p>
          </p:txBody>
        </p:sp>
        <p:graphicFrame>
          <p:nvGraphicFramePr>
            <p:cNvPr id="13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66818097"/>
                </p:ext>
              </p:extLst>
            </p:nvPr>
          </p:nvGraphicFramePr>
          <p:xfrm>
            <a:off x="642910" y="2823222"/>
            <a:ext cx="4197352" cy="5320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225" name="Equation" r:id="rId5" imgW="2844720" imgH="368280" progId="Equation.DSMT4">
                    <p:embed/>
                  </p:oleObj>
                </mc:Choice>
                <mc:Fallback>
                  <p:oleObj name="Equation" r:id="rId5" imgW="2844720" imgH="3682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2910" y="2823222"/>
                          <a:ext cx="4197352" cy="53206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TextBox 13"/>
          <p:cNvSpPr txBox="1"/>
          <p:nvPr/>
        </p:nvSpPr>
        <p:spPr>
          <a:xfrm>
            <a:off x="555927" y="1124744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①</a:t>
            </a:r>
            <a:endParaRPr lang="en-US" altLang="ko-KR" sz="2400" dirty="0" smtClean="0">
              <a:latin typeface="+mn-ea"/>
              <a:ea typeface="+mn-ea"/>
            </a:endParaRPr>
          </a:p>
          <a:p>
            <a:pPr algn="ctr"/>
            <a:endParaRPr lang="en-US" altLang="ko-KR" sz="2400" dirty="0" smtClean="0"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5927" y="1820040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②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5927" y="2564904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③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815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조건부 </a:t>
            </a:r>
            <a:r>
              <a:rPr lang="ko-KR" altLang="en-US" dirty="0" err="1"/>
              <a:t>기댓값</a:t>
            </a:r>
            <a:endParaRPr lang="ko-KR" altLang="en-US" dirty="0"/>
          </a:p>
        </p:txBody>
      </p:sp>
      <p:pic>
        <p:nvPicPr>
          <p:cNvPr id="192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854071"/>
            <a:ext cx="8886825" cy="252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09558" y="3565516"/>
                <a:ext cx="8501122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[</a:t>
                </a:r>
                <a:r>
                  <a:rPr lang="ko-KR" altLang="en-US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예제 </a:t>
                </a:r>
                <a:r>
                  <a:rPr lang="en-US" altLang="ko-KR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12]</a:t>
                </a:r>
                <a:r>
                  <a:rPr lang="ko-KR" altLang="en-US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에서 구한</a:t>
                </a:r>
                <a:r>
                  <a:rPr lang="en-US" altLang="ko-KR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en-US" altLang="ko-KR" i="1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X</a:t>
                </a:r>
                <a:r>
                  <a:rPr lang="ko-KR" altLang="en-US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주변확률밀도함수는                                   이다</a:t>
                </a:r>
                <a:endParaRPr lang="en-US" altLang="ko-KR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      </a:t>
                </a:r>
                <a:r>
                  <a:rPr lang="ko-KR" altLang="en-US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</a:t>
                </a:r>
                <a14:m>
                  <m:oMath xmlns:m="http://schemas.openxmlformats.org/officeDocument/2006/math">
                    <m:r>
                      <a:rPr lang="en-US" altLang="ko-KR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𝑓</m:t>
                    </m:r>
                    <m:r>
                      <a:rPr lang="en-US" altLang="ko-KR" i="1" spc="-150" baseline="-25000" dirty="0" err="1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i="1" spc="-150" dirty="0" smtClean="0">
                        <a:latin typeface="Cambria Math"/>
                        <a:ea typeface="HY신명조" panose="02030600000101010101" pitchFamily="18" charset="-127"/>
                      </a:rPr>
                      <m:t>(1) = 2</m:t>
                    </m:r>
                    <m:r>
                      <a:rPr lang="en-US" altLang="ko-KR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𝑒</m:t>
                    </m:r>
                  </m:oMath>
                </a14:m>
                <a:r>
                  <a:rPr lang="en-US" altLang="ko-KR" i="1" spc="-150" baseline="4000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-2</a:t>
                </a:r>
                <a:r>
                  <a:rPr lang="ko-KR" altLang="en-US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이고</a:t>
                </a:r>
                <a:r>
                  <a:rPr lang="en-US" altLang="ko-KR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</m:oMath>
                </a14:m>
                <a:r>
                  <a:rPr lang="ko-KR" altLang="en-US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조건부 확률밀도함수는 다음과 같다</a:t>
                </a:r>
                <a:r>
                  <a:rPr lang="en-US" altLang="ko-KR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58" y="3565516"/>
                <a:ext cx="8501122" cy="757130"/>
              </a:xfrm>
              <a:prstGeom prst="rect">
                <a:avLst/>
              </a:prstGeom>
              <a:blipFill rotWithShape="1">
                <a:blip r:embed="rId4"/>
                <a:stretch>
                  <a:fillRect l="-646" t="-2419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82963"/>
              </p:ext>
            </p:extLst>
          </p:nvPr>
        </p:nvGraphicFramePr>
        <p:xfrm>
          <a:off x="2205038" y="4475137"/>
          <a:ext cx="4370387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38" name="Equation" r:id="rId5" imgW="2933640" imgH="457200" progId="Equation.DSMT4">
                  <p:embed/>
                </p:oleObj>
              </mc:Choice>
              <mc:Fallback>
                <p:oleObj name="Equation" r:id="rId5" imgW="29336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38" y="4475137"/>
                        <a:ext cx="4370387" cy="665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846894"/>
              </p:ext>
            </p:extLst>
          </p:nvPr>
        </p:nvGraphicFramePr>
        <p:xfrm>
          <a:off x="5135563" y="3590925"/>
          <a:ext cx="1909762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39" name="Equation" r:id="rId7" imgW="1282700" imgH="241300" progId="Equation.DSMT4">
                  <p:embed/>
                </p:oleObj>
              </mc:Choice>
              <mc:Fallback>
                <p:oleObj name="Equation" r:id="rId7" imgW="1282700" imgH="2413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5563" y="3590925"/>
                        <a:ext cx="1909762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699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조건부 </a:t>
            </a:r>
            <a:r>
              <a:rPr lang="ko-KR" altLang="en-US" dirty="0" err="1"/>
              <a:t>기댓값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99592" y="860775"/>
                <a:ext cx="7685608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</a:t>
                </a:r>
                <a14:m>
                  <m:oMath xmlns:m="http://schemas.openxmlformats.org/officeDocument/2006/math">
                    <m:r>
                      <a:rPr lang="en-US" altLang="ko-KR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</m:oMath>
                </a14:m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조건부 평균과 조건부 </a:t>
                </a:r>
                <a:r>
                  <a:rPr lang="en-US" altLang="ko-KR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2</a:t>
                </a:r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차 적률은 각각 다음과 같다</a:t>
                </a:r>
                <a:r>
                  <a:rPr lang="en-US" altLang="ko-KR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860775"/>
                <a:ext cx="7685608" cy="424732"/>
              </a:xfrm>
              <a:prstGeom prst="rect">
                <a:avLst/>
              </a:prstGeom>
              <a:blipFill rotWithShape="1">
                <a:blip r:embed="rId3"/>
                <a:stretch>
                  <a:fillRect l="-714" t="-4286" b="-1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79823"/>
              </p:ext>
            </p:extLst>
          </p:nvPr>
        </p:nvGraphicFramePr>
        <p:xfrm>
          <a:off x="1619672" y="1486098"/>
          <a:ext cx="5921375" cy="136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8" name="Equation" r:id="rId4" imgW="3974760" imgH="939600" progId="Equation.DSMT4">
                  <p:embed/>
                </p:oleObj>
              </mc:Choice>
              <mc:Fallback>
                <p:oleObj name="Equation" r:id="rId4" imgW="3974760" imgH="93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1486098"/>
                        <a:ext cx="5921375" cy="1366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41358" y="3281410"/>
                <a:ext cx="7427942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그러므로 </a:t>
                </a:r>
                <a14:m>
                  <m:oMath xmlns:m="http://schemas.openxmlformats.org/officeDocument/2006/math">
                    <m:r>
                      <a:rPr lang="en-US" altLang="ko-KR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</m:oMath>
                </a14:m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조건부 분산은 다음과 같다</a:t>
                </a:r>
                <a:r>
                  <a:rPr lang="en-US" altLang="ko-KR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58" y="3281410"/>
                <a:ext cx="7427942" cy="424732"/>
              </a:xfrm>
              <a:prstGeom prst="rect">
                <a:avLst/>
              </a:prstGeom>
              <a:blipFill rotWithShape="1">
                <a:blip r:embed="rId6"/>
                <a:stretch>
                  <a:fillRect l="-656" t="-4286" b="-1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267114"/>
              </p:ext>
            </p:extLst>
          </p:nvPr>
        </p:nvGraphicFramePr>
        <p:xfrm>
          <a:off x="2051720" y="3752900"/>
          <a:ext cx="4691062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609" name="Equation" r:id="rId7" imgW="3149280" imgH="469800" progId="Equation.DSMT4">
                  <p:embed/>
                </p:oleObj>
              </mc:Choice>
              <mc:Fallback>
                <p:oleObj name="Equation" r:id="rId7" imgW="314928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3752900"/>
                        <a:ext cx="4691062" cy="684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660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조건부 </a:t>
            </a:r>
            <a:r>
              <a:rPr lang="ko-KR" altLang="en-US" dirty="0" err="1"/>
              <a:t>기댓값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509558" y="805821"/>
                <a:ext cx="8501122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:r>
                  <a:rPr lang="en-US" altLang="ko-KR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[</a:t>
                </a:r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예제 </a:t>
                </a:r>
                <a:r>
                  <a:rPr lang="en-US" altLang="ko-KR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12]</a:t>
                </a:r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에서 구한</a:t>
                </a:r>
                <a:r>
                  <a:rPr lang="en-US" altLang="ko-KR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</m:oMath>
                </a14:m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</a:t>
                </a:r>
                <a:r>
                  <a:rPr lang="ko-KR" altLang="en-US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주변확률밀도함수는                                    </a:t>
                </a:r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endParaRPr lang="en-US" altLang="ko-KR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     </a:t>
                </a:r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</a:t>
                </a:r>
                <a:r>
                  <a:rPr lang="en-US" altLang="ko-KR" i="1" spc="-150" dirty="0" err="1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f</a:t>
                </a:r>
                <a:r>
                  <a:rPr lang="en-US" altLang="ko-KR" i="1" spc="-150" baseline="-25000" dirty="0" err="1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Y</a:t>
                </a:r>
                <a:r>
                  <a:rPr lang="en-US" altLang="ko-KR" i="1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(2) = 8e</a:t>
                </a:r>
                <a:r>
                  <a:rPr lang="en-US" altLang="ko-KR" i="1" spc="-150" baseline="4000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-4</a:t>
                </a:r>
                <a:r>
                  <a:rPr lang="ko-KR" altLang="en-US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이고</a:t>
                </a:r>
                <a:r>
                  <a:rPr lang="en-US" altLang="ko-KR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:r>
                  <a:rPr lang="en-US" altLang="ko-KR" i="1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X</a:t>
                </a:r>
                <a:r>
                  <a:rPr lang="ko-KR" altLang="en-US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</a:t>
                </a:r>
                <a:r>
                  <a:rPr lang="ko-KR" altLang="en-US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조건부 확률밀도함수는 다음과 같다</a:t>
                </a:r>
                <a:r>
                  <a:rPr lang="en-US" altLang="ko-KR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58" y="805821"/>
                <a:ext cx="8501122" cy="757130"/>
              </a:xfrm>
              <a:prstGeom prst="rect">
                <a:avLst/>
              </a:prstGeom>
              <a:blipFill rotWithShape="1">
                <a:blip r:embed="rId3"/>
                <a:stretch>
                  <a:fillRect l="-646" t="-2419"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6130606"/>
              </p:ext>
            </p:extLst>
          </p:nvPr>
        </p:nvGraphicFramePr>
        <p:xfrm>
          <a:off x="5070475" y="829643"/>
          <a:ext cx="2005013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84" name="Equation" r:id="rId4" imgW="1346200" imgH="241300" progId="Equation.DSMT4">
                  <p:embed/>
                </p:oleObj>
              </mc:Choice>
              <mc:Fallback>
                <p:oleObj name="Equation" r:id="rId4" imgW="1346200" imgH="2413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0475" y="829643"/>
                        <a:ext cx="2005013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8857815"/>
              </p:ext>
            </p:extLst>
          </p:nvPr>
        </p:nvGraphicFramePr>
        <p:xfrm>
          <a:off x="2433638" y="1683718"/>
          <a:ext cx="4067175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85" name="Equation" r:id="rId6" imgW="2730500" imgH="457200" progId="Equation.DSMT4">
                  <p:embed/>
                </p:oleObj>
              </mc:Choice>
              <mc:Fallback>
                <p:oleObj name="Equation" r:id="rId6" imgW="2730500" imgH="4572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38" y="1683718"/>
                        <a:ext cx="4067175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39800" y="2749336"/>
            <a:ext cx="7918480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따라서 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X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의 조건부 평균과 조건부 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2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차 적률은 각각 다음과 같다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1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508871"/>
              </p:ext>
            </p:extLst>
          </p:nvPr>
        </p:nvGraphicFramePr>
        <p:xfrm>
          <a:off x="2459038" y="3249786"/>
          <a:ext cx="3556000" cy="140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86" name="Equation" r:id="rId8" imgW="2387520" imgH="965160" progId="Equation.DSMT4">
                  <p:embed/>
                </p:oleObj>
              </mc:Choice>
              <mc:Fallback>
                <p:oleObj name="Equation" r:id="rId8" imgW="2387520" imgH="965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9038" y="3249786"/>
                        <a:ext cx="3556000" cy="1403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39800" y="5173680"/>
            <a:ext cx="7918480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그러므로 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X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의 조건부 분산은 다음과 같다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14" name="Object 3"/>
          <p:cNvGraphicFramePr>
            <a:graphicFrameLocks noChangeAspect="1"/>
          </p:cNvGraphicFramePr>
          <p:nvPr/>
        </p:nvGraphicFramePr>
        <p:xfrm>
          <a:off x="2027238" y="5586413"/>
          <a:ext cx="4351337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87" name="Equation" r:id="rId10" imgW="2920680" imgH="393480" progId="Equation.DSMT4">
                  <p:embed/>
                </p:oleObj>
              </mc:Choice>
              <mc:Fallback>
                <p:oleObj name="Equation" r:id="rId10" imgW="29206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7238" y="5586413"/>
                        <a:ext cx="4351337" cy="573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265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공분산과</a:t>
            </a:r>
            <a:r>
              <a:rPr lang="en-US" altLang="ko-KR" dirty="0"/>
              <a:t> </a:t>
            </a:r>
            <a:r>
              <a:rPr lang="ko-KR" altLang="en-US" dirty="0"/>
              <a:t>상관계수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4194" y="847724"/>
                <a:ext cx="8574270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dirty="0">
                    <a:latin typeface="+mn-ea"/>
                    <a:ea typeface="+mn-ea"/>
                  </a:rPr>
                  <a:t>확률변수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와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 종속관계를 나타내는 척도</a:t>
                </a:r>
                <a:endParaRPr lang="en-US" altLang="ko-KR" dirty="0">
                  <a:solidFill>
                    <a:schemeClr val="tx2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94" y="847724"/>
                <a:ext cx="8574270" cy="374526"/>
              </a:xfrm>
              <a:prstGeom prst="rect">
                <a:avLst/>
              </a:prstGeom>
              <a:blipFill rotWithShape="1">
                <a:blip r:embed="rId3"/>
                <a:stretch>
                  <a:fillRect l="-498" t="-6452" b="-24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직사각형 14"/>
          <p:cNvSpPr/>
          <p:nvPr/>
        </p:nvSpPr>
        <p:spPr>
          <a:xfrm>
            <a:off x="467544" y="1355595"/>
            <a:ext cx="8028756" cy="11844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직사각형 15"/>
              <p:cNvSpPr/>
              <p:nvPr/>
            </p:nvSpPr>
            <p:spPr>
              <a:xfrm>
                <a:off x="623170" y="1539258"/>
                <a:ext cx="7670800" cy="7512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atin typeface="+mn-ea"/>
                    <a:ea typeface="+mn-ea"/>
                  </a:rPr>
                  <a:t>두 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와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𝑌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의</m:t>
                    </m:r>
                  </m:oMath>
                </a14:m>
                <a:r>
                  <a:rPr lang="ko-KR" altLang="en-US" sz="2000" i="0" dirty="0" smtClean="0">
                    <a:latin typeface="+mj-lt"/>
                    <a:ea typeface="+mn-ea"/>
                  </a:rPr>
                  <a:t> </a:t>
                </a:r>
                <a:r>
                  <a:rPr lang="ko-KR" altLang="en-US" sz="2000" b="1" i="0" dirty="0" smtClean="0">
                    <a:solidFill>
                      <a:schemeClr val="tx1"/>
                    </a:solidFill>
                    <a:latin typeface="+mj-lt"/>
                    <a:ea typeface="+mn-ea"/>
                  </a:rPr>
                  <a:t>공분산</a:t>
                </a:r>
                <a:r>
                  <a:rPr lang="en-US" altLang="ko-KR" sz="2000" b="1" i="0" baseline="30000" dirty="0" smtClean="0">
                    <a:solidFill>
                      <a:schemeClr val="tx1"/>
                    </a:solidFill>
                    <a:latin typeface="+mj-lt"/>
                    <a:ea typeface="+mn-ea"/>
                  </a:rPr>
                  <a:t>covariance</a:t>
                </a:r>
                <a14:m>
                  <m:oMath xmlns:m="http://schemas.openxmlformats.org/officeDocument/2006/math">
                    <m:r>
                      <a:rPr lang="en-US" altLang="ko-KR" sz="2000" b="1" i="1" baseline="30000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은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 (1, 1)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차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중심적률</m:t>
                    </m:r>
                  </m:oMath>
                </a14:m>
                <a:endParaRPr lang="en-US" altLang="ko-KR" sz="2000" dirty="0">
                  <a:latin typeface="+mn-ea"/>
                  <a:ea typeface="+mn-ea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E</m:t>
                    </m:r>
                    <m:r>
                      <m:rPr>
                        <m:nor/>
                      </m:rPr>
                      <a:rPr lang="en-US" altLang="ko-KR" sz="2000" dirty="0">
                        <a:latin typeface="Book Antiqua" pitchFamily="18" charset="0"/>
                      </a:rPr>
                      <m:t>[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 – 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Symbol" pitchFamily="18" charset="2"/>
                      </a:rPr>
                      <m:t>m</m:t>
                    </m:r>
                    <m:r>
                      <m:rPr>
                        <m:nor/>
                      </m:rPr>
                      <a:rPr lang="en-US" altLang="ko-KR" sz="2000" i="1" baseline="-25000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)(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 - 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Symbol" pitchFamily="18" charset="2"/>
                      </a:rPr>
                      <m:t>m</m:t>
                    </m:r>
                    <m:r>
                      <m:rPr>
                        <m:nor/>
                      </m:rPr>
                      <a:rPr lang="en-US" altLang="ko-KR" sz="2000" i="1" baseline="-25000" dirty="0">
                        <a:latin typeface="Book Antiqua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ko-KR" sz="2000" dirty="0">
                        <a:latin typeface="Book Antiqua" pitchFamily="18" charset="0"/>
                      </a:rPr>
                      <m:t>]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이고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 err="1">
                        <a:latin typeface="Cambria Math"/>
                        <a:ea typeface="+mn-ea"/>
                      </a:rPr>
                      <m:t>𝐶𝑜𝑣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로 나타낸다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16" name="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70" y="1539258"/>
                <a:ext cx="7670800" cy="751296"/>
              </a:xfrm>
              <a:prstGeom prst="rect">
                <a:avLst/>
              </a:prstGeom>
              <a:blipFill rotWithShape="1">
                <a:blip r:embed="rId4"/>
                <a:stretch>
                  <a:fillRect l="-794" t="-3252" b="-138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369935"/>
              </p:ext>
            </p:extLst>
          </p:nvPr>
        </p:nvGraphicFramePr>
        <p:xfrm>
          <a:off x="1254845" y="3273276"/>
          <a:ext cx="6454402" cy="1359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74" name="Equation" r:id="rId5" imgW="4584700" imgH="939800" progId="Equation.DSMT4">
                  <p:embed/>
                </p:oleObj>
              </mc:Choice>
              <mc:Fallback>
                <p:oleObj name="Equation" r:id="rId5" imgW="4584700" imgH="939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4845" y="3273276"/>
                        <a:ext cx="6454402" cy="13591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직사각형 16"/>
          <p:cNvSpPr/>
          <p:nvPr/>
        </p:nvSpPr>
        <p:spPr>
          <a:xfrm>
            <a:off x="901818" y="2955776"/>
            <a:ext cx="7160456" cy="2057400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52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공분산의</a:t>
            </a:r>
            <a:r>
              <a:rPr lang="ko-KR" altLang="en-US" dirty="0"/>
              <a:t> 성질</a:t>
            </a: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402113"/>
              </p:ext>
            </p:extLst>
          </p:nvPr>
        </p:nvGraphicFramePr>
        <p:xfrm>
          <a:off x="539552" y="908720"/>
          <a:ext cx="4776788" cy="192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30" name="Equation" r:id="rId3" imgW="3314520" imgH="1371600" progId="Equation.DSMT4">
                  <p:embed/>
                </p:oleObj>
              </mc:Choice>
              <mc:Fallback>
                <p:oleObj name="Equation" r:id="rId3" imgW="3314520" imgH="1371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908720"/>
                        <a:ext cx="4776788" cy="1928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0223432"/>
              </p:ext>
            </p:extLst>
          </p:nvPr>
        </p:nvGraphicFramePr>
        <p:xfrm>
          <a:off x="2118121" y="3367831"/>
          <a:ext cx="5910263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631" name="Equation" r:id="rId5" imgW="4101840" imgH="965160" progId="Equation.DSMT4">
                  <p:embed/>
                </p:oleObj>
              </mc:Choice>
              <mc:Fallback>
                <p:oleObj name="Equation" r:id="rId5" imgW="4101840" imgH="965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8121" y="3367831"/>
                        <a:ext cx="5910263" cy="1357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539552" y="865287"/>
            <a:ext cx="487681" cy="2007874"/>
            <a:chOff x="411911" y="865287"/>
            <a:chExt cx="487681" cy="2007874"/>
          </a:xfrm>
        </p:grpSpPr>
        <p:sp>
          <p:nvSpPr>
            <p:cNvPr id="11" name="TextBox 10"/>
            <p:cNvSpPr txBox="1"/>
            <p:nvPr/>
          </p:nvSpPr>
          <p:spPr>
            <a:xfrm>
              <a:off x="411911" y="865287"/>
              <a:ext cx="487681" cy="38482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2000" dirty="0" smtClean="0">
                  <a:latin typeface="+mn-ea"/>
                  <a:ea typeface="+mn-ea"/>
                </a:rPr>
                <a:t>①</a:t>
              </a:r>
              <a:endParaRPr lang="en-US" altLang="ko-KR" sz="2000" dirty="0" smtClean="0">
                <a:latin typeface="+mn-ea"/>
                <a:ea typeface="+mn-ea"/>
              </a:endParaRPr>
            </a:p>
            <a:p>
              <a:pPr algn="ctr"/>
              <a:endParaRPr lang="en-US" altLang="ko-KR" sz="2000" dirty="0" smtClean="0">
                <a:latin typeface="+mn-ea"/>
                <a:ea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1911" y="1171354"/>
              <a:ext cx="487681" cy="38482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2000" dirty="0" smtClean="0">
                  <a:latin typeface="+mn-ea"/>
                  <a:ea typeface="+mn-ea"/>
                </a:rPr>
                <a:t>②</a:t>
              </a:r>
              <a:endParaRPr lang="en-US" altLang="ko-KR" sz="2000" dirty="0" smtClean="0">
                <a:latin typeface="+mn-ea"/>
                <a:ea typeface="+mn-e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11911" y="1509171"/>
              <a:ext cx="487681" cy="38482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2000" dirty="0" smtClean="0">
                  <a:latin typeface="+mn-ea"/>
                  <a:ea typeface="+mn-ea"/>
                </a:rPr>
                <a:t>③</a:t>
              </a:r>
              <a:endParaRPr lang="en-US" altLang="ko-KR" sz="2000" dirty="0" smtClean="0">
                <a:latin typeface="+mn-ea"/>
                <a:ea typeface="+mn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1911" y="1815237"/>
              <a:ext cx="487681" cy="38482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2000" dirty="0" smtClean="0">
                  <a:latin typeface="+mn-ea"/>
                  <a:ea typeface="+mn-ea"/>
                </a:rPr>
                <a:t>④</a:t>
              </a:r>
              <a:endParaRPr lang="en-US" altLang="ko-KR" sz="2000" dirty="0" smtClean="0">
                <a:latin typeface="+mn-ea"/>
                <a:ea typeface="+mn-e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11911" y="2132737"/>
              <a:ext cx="487681" cy="38482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2000" dirty="0" smtClean="0">
                  <a:latin typeface="+mn-ea"/>
                  <a:ea typeface="+mn-ea"/>
                </a:rPr>
                <a:t>⑤</a:t>
              </a:r>
              <a:endParaRPr lang="en-US" altLang="ko-KR" sz="2000" dirty="0" smtClean="0">
                <a:latin typeface="+mn-ea"/>
                <a:ea typeface="+mn-e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1911" y="2488337"/>
              <a:ext cx="487681" cy="38482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2000" dirty="0" smtClean="0">
                  <a:latin typeface="+mn-ea"/>
                  <a:ea typeface="+mn-ea"/>
                </a:rPr>
                <a:t>⑥</a:t>
              </a:r>
              <a:endParaRPr lang="en-US" altLang="ko-KR" sz="2000" dirty="0" smtClean="0">
                <a:latin typeface="+mn-ea"/>
                <a:ea typeface="+mn-ea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755576" y="3351451"/>
            <a:ext cx="7929618" cy="402891"/>
            <a:chOff x="755576" y="3338925"/>
            <a:chExt cx="7929618" cy="402891"/>
          </a:xfrm>
        </p:grpSpPr>
        <p:sp>
          <p:nvSpPr>
            <p:cNvPr id="10" name="TextBox 9"/>
            <p:cNvSpPr txBox="1"/>
            <p:nvPr/>
          </p:nvSpPr>
          <p:spPr>
            <a:xfrm>
              <a:off x="755576" y="3338925"/>
              <a:ext cx="79296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+mn-ea"/>
                  <a:ea typeface="+mn-ea"/>
                </a:rPr>
                <a:t>(5)</a:t>
              </a:r>
              <a:r>
                <a:rPr lang="ko-KR" altLang="en-US" dirty="0" smtClean="0">
                  <a:latin typeface="+mn-ea"/>
                  <a:ea typeface="+mn-ea"/>
                </a:rPr>
                <a:t>의 증명 </a:t>
              </a:r>
              <a:r>
                <a:rPr lang="en-US" altLang="ko-KR" dirty="0" smtClean="0">
                  <a:latin typeface="+mn-ea"/>
                  <a:ea typeface="+mn-ea"/>
                </a:rPr>
                <a:t>:</a:t>
              </a:r>
              <a:endParaRPr lang="ko-KR" altLang="en-US" dirty="0">
                <a:latin typeface="+mn-ea"/>
                <a:ea typeface="+mn-e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1923" y="3356992"/>
              <a:ext cx="347740" cy="384824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square" lIns="0" tIns="0" rIns="0" bIns="0" rtlCol="0" anchor="t">
              <a:noAutofit/>
            </a:bodyPr>
            <a:lstStyle/>
            <a:p>
              <a:pPr algn="ctr"/>
              <a:r>
                <a:rPr lang="ko-KR" altLang="en-US" sz="2000" dirty="0" smtClean="0">
                  <a:latin typeface="+mn-ea"/>
                  <a:ea typeface="+mn-ea"/>
                </a:rPr>
                <a:t>⑤</a:t>
              </a:r>
              <a:endParaRPr lang="en-US" altLang="ko-KR" sz="2000" dirty="0" smtClean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026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공분산과</a:t>
            </a:r>
            <a:r>
              <a:rPr lang="en-US" altLang="ko-KR" dirty="0"/>
              <a:t> </a:t>
            </a:r>
            <a:r>
              <a:rPr lang="ko-KR" altLang="en-US" dirty="0"/>
              <a:t>상관계수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4194" y="847724"/>
                <a:ext cx="8574270" cy="10064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1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 err="1">
                    <a:latin typeface="+mn-ea"/>
                    <a:ea typeface="+mn-ea"/>
                  </a:rPr>
                  <a:t>공분산의</a:t>
                </a:r>
                <a:r>
                  <a:rPr lang="ko-KR" altLang="en-US" dirty="0">
                    <a:latin typeface="+mn-ea"/>
                    <a:ea typeface="+mn-ea"/>
                  </a:rPr>
                  <a:t> 단위는 확률변수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단위의 곱으로 나타난다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  <a:r>
                  <a:rPr lang="ko-KR" altLang="en-US" dirty="0">
                    <a:latin typeface="+mn-ea"/>
                    <a:ea typeface="+mn-ea"/>
                  </a:rPr>
                  <a:t>예를 들어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는 키</a:t>
                </a:r>
                <a:r>
                  <a:rPr lang="en-US" altLang="ko-KR" dirty="0">
                    <a:latin typeface="+mn-ea"/>
                    <a:ea typeface="+mn-ea"/>
                  </a:rPr>
                  <a:t>(cm)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는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몸무게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𝑘𝑔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)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이면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err="1">
                        <a:latin typeface="Cambria Math"/>
                        <a:ea typeface="+mn-ea"/>
                      </a:rPr>
                      <m:t>공분산의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단위는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err="1">
                        <a:latin typeface="Cambria Math"/>
                        <a:ea typeface="+mn-ea"/>
                      </a:rPr>
                      <m:t>𝑐𝑚</m:t>
                    </m:r>
                    <m:r>
                      <a:rPr lang="en-US" altLang="ko-KR" i="1" dirty="0" err="1">
                        <a:latin typeface="Cambria Math"/>
                        <a:ea typeface="+mn-ea"/>
                      </a:rPr>
                      <m:t>∙</m:t>
                    </m:r>
                    <m:r>
                      <a:rPr lang="en-US" altLang="ko-KR" i="1" dirty="0" err="1">
                        <a:latin typeface="Cambria Math"/>
                        <a:ea typeface="+mn-ea"/>
                      </a:rPr>
                      <m:t>𝑘𝑔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이고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따라서 단위에 있어서 모호함을 극복하기 위하여 상관계수를 사용한다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en-US" altLang="ko-KR" dirty="0">
                  <a:solidFill>
                    <a:schemeClr val="tx2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94" y="847724"/>
                <a:ext cx="8574270" cy="1006429"/>
              </a:xfrm>
              <a:prstGeom prst="rect">
                <a:avLst/>
              </a:prstGeom>
              <a:blipFill rotWithShape="1">
                <a:blip r:embed="rId3"/>
                <a:stretch>
                  <a:fillRect l="-498" t="-3030" b="-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467544" y="1969370"/>
            <a:ext cx="8028756" cy="118440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23170" y="2153033"/>
                <a:ext cx="76708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dirty="0">
                    <a:latin typeface="+mn-ea"/>
                    <a:ea typeface="+mn-ea"/>
                  </a:rPr>
                  <a:t>두 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와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 </a:t>
                </a:r>
                <a:r>
                  <a:rPr lang="ko-KR" altLang="en-US" sz="2000" b="1" dirty="0">
                    <a:latin typeface="+mn-ea"/>
                    <a:ea typeface="+mn-ea"/>
                  </a:rPr>
                  <a:t>상관계수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correlation coefficient</a:t>
                </a:r>
                <a:r>
                  <a:rPr lang="ko-KR" altLang="en-US" sz="2000" dirty="0">
                    <a:latin typeface="+mn-ea"/>
                    <a:ea typeface="+mn-ea"/>
                  </a:rPr>
                  <a:t>는 다음과</a:t>
                </a:r>
                <a:endParaRPr lang="en-US" altLang="ko-KR" sz="2000" dirty="0">
                  <a:latin typeface="+mn-ea"/>
                  <a:ea typeface="+mn-ea"/>
                </a:endParaRPr>
              </a:p>
              <a:p>
                <a:r>
                  <a:rPr lang="ko-KR" altLang="en-US" sz="2000" dirty="0">
                    <a:latin typeface="+mn-ea"/>
                    <a:ea typeface="+mn-ea"/>
                  </a:rPr>
                  <a:t>같이 </a:t>
                </a:r>
                <a:r>
                  <a:rPr lang="ko-KR" altLang="en-US" sz="2000" dirty="0" err="1">
                    <a:latin typeface="+mn-ea"/>
                    <a:ea typeface="+mn-ea"/>
                  </a:rPr>
                  <a:t>공분산을</a:t>
                </a:r>
                <a:r>
                  <a:rPr lang="ko-KR" altLang="en-US" sz="2000" dirty="0">
                    <a:latin typeface="+mn-ea"/>
                    <a:ea typeface="+mn-ea"/>
                  </a:rPr>
                  <a:t> 두 확률변수의 표준편차로 나눈 척도이다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70" y="2153033"/>
                <a:ext cx="7670800" cy="707886"/>
              </a:xfrm>
              <a:prstGeom prst="rect">
                <a:avLst/>
              </a:prstGeom>
              <a:blipFill rotWithShape="1">
                <a:blip r:embed="rId4"/>
                <a:stretch>
                  <a:fillRect l="-794" t="-3448" b="-155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549081"/>
              </p:ext>
            </p:extLst>
          </p:nvPr>
        </p:nvGraphicFramePr>
        <p:xfrm>
          <a:off x="2965102" y="4023430"/>
          <a:ext cx="29908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41" name="Equation" r:id="rId5" imgW="1777229" imgH="431613" progId="Equation.DSMT4">
                  <p:embed/>
                </p:oleObj>
              </mc:Choice>
              <mc:Fallback>
                <p:oleObj name="Equation" r:id="rId5" imgW="1777229" imgH="431613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102" y="4023430"/>
                        <a:ext cx="2990850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/>
        </p:nvSpPr>
        <p:spPr>
          <a:xfrm>
            <a:off x="2538240" y="3657215"/>
            <a:ext cx="3887612" cy="1427969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44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상관계수의 성질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1911" y="836712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①</a:t>
            </a:r>
            <a:endParaRPr lang="en-US" altLang="ko-KR" sz="2400" dirty="0" smtClean="0">
              <a:latin typeface="+mn-ea"/>
              <a:ea typeface="+mn-ea"/>
            </a:endParaRPr>
          </a:p>
          <a:p>
            <a:pPr algn="ctr"/>
            <a:endParaRPr lang="en-US" altLang="ko-KR" sz="2400" dirty="0" smtClean="0"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1911" y="1412776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②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1911" y="2048456"/>
            <a:ext cx="487681" cy="38482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>
            <a:noAutofit/>
          </a:bodyPr>
          <a:lstStyle/>
          <a:p>
            <a:pPr algn="ctr"/>
            <a:r>
              <a:rPr lang="ko-KR" altLang="en-US" sz="2400" dirty="0" smtClean="0">
                <a:latin typeface="+mn-ea"/>
                <a:ea typeface="+mn-ea"/>
              </a:rPr>
              <a:t>③</a:t>
            </a:r>
            <a:endParaRPr lang="en-US" altLang="ko-KR" sz="2400" dirty="0" smtClean="0">
              <a:latin typeface="+mn-ea"/>
              <a:ea typeface="+mn-ea"/>
            </a:endParaRPr>
          </a:p>
        </p:txBody>
      </p:sp>
      <p:pic>
        <p:nvPicPr>
          <p:cNvPr id="198665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4" b="76881"/>
          <a:stretch/>
        </p:blipFill>
        <p:spPr bwMode="auto">
          <a:xfrm>
            <a:off x="901874" y="900810"/>
            <a:ext cx="4164904" cy="301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4" t="23119" r="50" b="53762"/>
          <a:stretch/>
        </p:blipFill>
        <p:spPr bwMode="auto">
          <a:xfrm>
            <a:off x="899592" y="1483518"/>
            <a:ext cx="4164904" cy="301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4" t="49996" r="50" b="3848"/>
          <a:stretch/>
        </p:blipFill>
        <p:spPr bwMode="auto">
          <a:xfrm>
            <a:off x="899592" y="1974980"/>
            <a:ext cx="4164904" cy="602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860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공분산과</a:t>
            </a:r>
            <a:r>
              <a:rPr lang="en-US" altLang="ko-KR" dirty="0"/>
              <a:t> </a:t>
            </a:r>
            <a:r>
              <a:rPr lang="ko-KR" altLang="en-US" dirty="0"/>
              <a:t>상관계수</a:t>
            </a:r>
          </a:p>
        </p:txBody>
      </p:sp>
      <p:pic>
        <p:nvPicPr>
          <p:cNvPr id="9" name="Picture 3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59" y="1020530"/>
            <a:ext cx="7467600" cy="2568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5536" y="3801814"/>
                <a:ext cx="8286808" cy="93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 = 1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인 경우</a:t>
                </a:r>
                <a:r>
                  <a:rPr lang="en-US" altLang="ko-KR" dirty="0" smtClean="0">
                    <a:latin typeface="+mn-ea"/>
                    <a:ea typeface="+mn-ea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와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는 </a:t>
                </a:r>
                <a:r>
                  <a:rPr lang="ko-KR" altLang="en-US" b="1" dirty="0" smtClean="0">
                    <a:latin typeface="+mn-ea"/>
                    <a:ea typeface="+mn-ea"/>
                  </a:rPr>
                  <a:t>완전 양의 상관관계</a:t>
                </a:r>
                <a:r>
                  <a:rPr lang="en-US" b="1" baseline="30000" dirty="0" smtClean="0">
                    <a:latin typeface="+mn-ea"/>
                    <a:ea typeface="+mn-ea"/>
                  </a:rPr>
                  <a:t>perfect positive correlation</a:t>
                </a:r>
                <a:endParaRPr lang="en-US" b="1" dirty="0" smtClean="0">
                  <a:latin typeface="+mn-ea"/>
                  <a:ea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 = −1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인 경우</a:t>
                </a:r>
                <a:r>
                  <a:rPr lang="en-US" altLang="ko-KR" dirty="0" smtClean="0">
                    <a:latin typeface="+mn-ea"/>
                    <a:ea typeface="+mn-ea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와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는 </a:t>
                </a:r>
                <a:r>
                  <a:rPr lang="ko-KR" altLang="en-US" b="1" dirty="0" smtClean="0">
                    <a:latin typeface="+mn-ea"/>
                    <a:ea typeface="+mn-ea"/>
                  </a:rPr>
                  <a:t>완전 음의 상관관계</a:t>
                </a:r>
                <a:r>
                  <a:rPr lang="en-US" b="1" baseline="30000" dirty="0" smtClean="0">
                    <a:latin typeface="+mn-ea"/>
                    <a:ea typeface="+mn-ea"/>
                  </a:rPr>
                  <a:t>perfect negative correlation</a:t>
                </a:r>
                <a:endParaRPr lang="en-US" altLang="ko-KR" b="1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801814"/>
                <a:ext cx="8286808" cy="938975"/>
              </a:xfrm>
              <a:prstGeom prst="rect">
                <a:avLst/>
              </a:prstGeom>
              <a:blipFill rotWithShape="1">
                <a:blip r:embed="rId3"/>
                <a:stretch>
                  <a:fillRect l="-515" b="-32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0797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공분산과</a:t>
            </a:r>
            <a:r>
              <a:rPr lang="en-US" altLang="ko-KR" dirty="0"/>
              <a:t> </a:t>
            </a:r>
            <a:r>
              <a:rPr lang="ko-KR" altLang="en-US" dirty="0"/>
              <a:t>상관계수</a:t>
            </a: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0" y="676404"/>
            <a:ext cx="8875231" cy="2416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57158" y="3318064"/>
                <a:ext cx="850112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[</a:t>
                </a:r>
                <a14:m>
                  <m:oMath xmlns:m="http://schemas.openxmlformats.org/officeDocument/2006/math"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예제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15]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에서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𝐸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 = 1/2,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𝐸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𝑋𝑌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 = 3/4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를 구했다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평균을 구한다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3318064"/>
                <a:ext cx="8501122" cy="353943"/>
              </a:xfrm>
              <a:prstGeom prst="rect">
                <a:avLst/>
              </a:prstGeom>
              <a:blipFill rotWithShape="1">
                <a:blip r:embed="rId4"/>
                <a:stretch>
                  <a:fillRect l="-502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067255"/>
              </p:ext>
            </p:extLst>
          </p:nvPr>
        </p:nvGraphicFramePr>
        <p:xfrm>
          <a:off x="2051064" y="3908722"/>
          <a:ext cx="4521200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94" name="Equation" r:id="rId5" imgW="3035160" imgH="660240" progId="Equation.DSMT4">
                  <p:embed/>
                </p:oleObj>
              </mc:Choice>
              <mc:Fallback>
                <p:oleObj name="Equation" r:id="rId5" imgW="3035160" imgH="660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64" y="3908722"/>
                        <a:ext cx="4521200" cy="960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729428" y="5222588"/>
            <a:ext cx="801903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그러므로 구하고자 하는 </a:t>
            </a:r>
            <a:r>
              <a:rPr lang="ko-KR" altLang="en-US" sz="1700" spc="-15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공분산은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다음과 같다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en-US" altLang="ko-KR" sz="17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1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5236556"/>
              </p:ext>
            </p:extLst>
          </p:nvPr>
        </p:nvGraphicFramePr>
        <p:xfrm>
          <a:off x="1890416" y="5592217"/>
          <a:ext cx="4370387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695" name="Equation" r:id="rId7" imgW="2933640" imgH="393480" progId="Equation.DSMT4">
                  <p:embed/>
                </p:oleObj>
              </mc:Choice>
              <mc:Fallback>
                <p:oleObj name="Equation" r:id="rId7" imgW="29336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0416" y="5592217"/>
                        <a:ext cx="4370387" cy="573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017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공분산과</a:t>
            </a:r>
            <a:r>
              <a:rPr lang="en-US" altLang="ko-KR" dirty="0"/>
              <a:t> </a:t>
            </a:r>
            <a:r>
              <a:rPr lang="ko-KR" altLang="en-US" dirty="0"/>
              <a:t>상관계수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57158" y="856485"/>
                <a:ext cx="850112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[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예제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15]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에서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err="1" smtClean="0">
                        <a:latin typeface="Cambria Math"/>
                        <a:ea typeface="HY신명조" panose="02030600000101010101" pitchFamily="18" charset="-127"/>
                      </a:rPr>
                      <m:t>𝑉𝑎𝑟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 = 1/4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을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구했다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.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이제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의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2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차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적률과 분산을 구한다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856485"/>
                <a:ext cx="8501122" cy="353943"/>
              </a:xfrm>
              <a:prstGeom prst="rect">
                <a:avLst/>
              </a:prstGeom>
              <a:blipFill rotWithShape="1">
                <a:blip r:embed="rId3"/>
                <a:stretch>
                  <a:fillRect l="-502" t="-5085" b="-186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622269"/>
              </p:ext>
            </p:extLst>
          </p:nvPr>
        </p:nvGraphicFramePr>
        <p:xfrm>
          <a:off x="1606550" y="1454225"/>
          <a:ext cx="5410200" cy="1182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30" name="Equation" r:id="rId4" imgW="3632040" imgH="812520" progId="Equation.DSMT4">
                  <p:embed/>
                </p:oleObj>
              </mc:Choice>
              <mc:Fallback>
                <p:oleObj name="Equation" r:id="rId4" imgW="363204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6550" y="1454225"/>
                        <a:ext cx="5410200" cy="1182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95414" y="2958861"/>
            <a:ext cx="772788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따라서 </a:t>
            </a:r>
            <a:r>
              <a:rPr lang="en-US" altLang="ko-KR" sz="1700" i="1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Y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의 분산은 다음과 같다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1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903204"/>
              </p:ext>
            </p:extLst>
          </p:nvPr>
        </p:nvGraphicFramePr>
        <p:xfrm>
          <a:off x="3138056" y="3305418"/>
          <a:ext cx="300672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31" name="Equation" r:id="rId6" imgW="2019240" imgH="393480" progId="Equation.DSMT4">
                  <p:embed/>
                </p:oleObj>
              </mc:Choice>
              <mc:Fallback>
                <p:oleObj name="Equation" r:id="rId6" imgW="20192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8056" y="3305418"/>
                        <a:ext cx="3006725" cy="573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95414" y="4018289"/>
            <a:ext cx="772788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그러므로 </a:t>
            </a:r>
            <a:r>
              <a:rPr lang="en-US" altLang="ko-KR" sz="1700" i="1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X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와 </a:t>
            </a:r>
            <a:r>
              <a:rPr lang="en-US" altLang="ko-KR" sz="1700" i="1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Y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의 표준편차는 다음과 같다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1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82376"/>
              </p:ext>
            </p:extLst>
          </p:nvPr>
        </p:nvGraphicFramePr>
        <p:xfrm>
          <a:off x="3153931" y="4420022"/>
          <a:ext cx="2930525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32" name="Equation" r:id="rId8" imgW="1968480" imgH="457200" progId="Equation.DSMT4">
                  <p:embed/>
                </p:oleObj>
              </mc:Choice>
              <mc:Fallback>
                <p:oleObj name="Equation" r:id="rId8" imgW="19684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3931" y="4420022"/>
                        <a:ext cx="2930525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895414" y="5223008"/>
            <a:ext cx="772788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그러므로 </a:t>
            </a:r>
            <a:r>
              <a:rPr lang="en-US" altLang="ko-KR" sz="1700" i="1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X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와 </a:t>
            </a:r>
            <a:r>
              <a:rPr lang="en-US" altLang="ko-KR" sz="1700" i="1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Y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의 상관계수는 다음과 같다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921002"/>
              </p:ext>
            </p:extLst>
          </p:nvPr>
        </p:nvGraphicFramePr>
        <p:xfrm>
          <a:off x="2915816" y="5735216"/>
          <a:ext cx="3557588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33" name="Equation" r:id="rId10" imgW="2387520" imgH="444240" progId="Equation.DSMT4">
                  <p:embed/>
                </p:oleObj>
              </mc:Choice>
              <mc:Fallback>
                <p:oleObj name="Equation" r:id="rId10" imgW="238752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5735216"/>
                        <a:ext cx="3557588" cy="646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017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결합확률질량함수의 성질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88"/>
          <a:stretch/>
        </p:blipFill>
        <p:spPr bwMode="auto">
          <a:xfrm>
            <a:off x="181429" y="801707"/>
            <a:ext cx="8772071" cy="976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5714" y="4586352"/>
                <a:ext cx="8240742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1,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2) =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𝑓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(1, 2) = 0.16</m:t>
                    </m:r>
                  </m:oMath>
                </a14:m>
                <a:endParaRPr lang="en-US" altLang="ko-KR" sz="16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 =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𝑓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(0, 0) +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𝑓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(1, 1) +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𝑓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(2, 2) = 0.12 + 0.08 + 0.14 = 0.34</m:t>
                    </m:r>
                  </m:oMath>
                </a14:m>
                <a:endParaRPr lang="en-US" altLang="ko-KR" sz="16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(c) 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≤ 1,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≤ 1) =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𝑓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(0, 0) +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𝑓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(0, 1) +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𝑓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(1, 0) +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𝑓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(1, 1) = 0.12 + 0.15 + 0.15 + 0.08 = 0.5</m:t>
                    </m:r>
                  </m:oMath>
                </a14:m>
                <a:endParaRPr lang="en-US" altLang="ko-KR" sz="16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(d) 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≤ 1) =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𝑓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(0, 0) +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𝑓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(0, 1) +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𝑓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(0, 2) +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𝑓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(1, 0) +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𝑓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(1, 1) + 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𝑓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(1, 2) = 0.12 + 0.15 + 0.05 </m:t>
                    </m:r>
                  </m:oMath>
                </a14:m>
                <a:endParaRPr lang="en-US" altLang="ko-KR" sz="16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+0.15 + 0.08 + 0.16 = 0.71</m:t>
                      </m:r>
                    </m:oMath>
                  </m:oMathPara>
                </a14:m>
                <a:endParaRPr lang="en-US" altLang="ko-KR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14" y="4586352"/>
                <a:ext cx="8240742" cy="1938992"/>
              </a:xfrm>
              <a:prstGeom prst="rect">
                <a:avLst/>
              </a:prstGeom>
              <a:blipFill rotWithShape="1">
                <a:blip r:embed="rId3"/>
                <a:stretch>
                  <a:fillRect l="-3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1" t="24705" r="28665" b="35373"/>
          <a:stretch/>
        </p:blipFill>
        <p:spPr bwMode="auto">
          <a:xfrm>
            <a:off x="611560" y="1844824"/>
            <a:ext cx="4025900" cy="1931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836120" y="2492896"/>
            <a:ext cx="2616200" cy="1164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 smtClean="0">
                <a:latin typeface="Book Antiqua" pitchFamily="18" charset="0"/>
              </a:rPr>
              <a:t>(a) </a:t>
            </a:r>
            <a:r>
              <a:rPr lang="en-US" altLang="ko-KR" sz="1600" i="1" dirty="0">
                <a:latin typeface="Book Antiqua" pitchFamily="18" charset="0"/>
              </a:rPr>
              <a:t>P(X = 1, Y = 2)</a:t>
            </a:r>
            <a:endParaRPr lang="en-US" altLang="ko-KR" sz="1600" dirty="0">
              <a:latin typeface="Book Antiqua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 smtClean="0">
                <a:latin typeface="Book Antiqua" pitchFamily="18" charset="0"/>
              </a:rPr>
              <a:t>(b) </a:t>
            </a:r>
            <a:r>
              <a:rPr lang="en-US" altLang="ko-KR" sz="1600" i="1" dirty="0">
                <a:latin typeface="Book Antiqua" pitchFamily="18" charset="0"/>
              </a:rPr>
              <a:t>P(X = Y)</a:t>
            </a:r>
            <a:endParaRPr lang="en-US" altLang="ko-KR" sz="1600" dirty="0">
              <a:latin typeface="Book Antiqua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 smtClean="0">
                <a:latin typeface="Book Antiqua" pitchFamily="18" charset="0"/>
              </a:rPr>
              <a:t>(c) </a:t>
            </a:r>
            <a:r>
              <a:rPr lang="en-US" altLang="ko-KR" sz="1600" i="1" dirty="0">
                <a:latin typeface="Book Antiqua" pitchFamily="18" charset="0"/>
              </a:rPr>
              <a:t>P(X ≤ 1, Y ≤ 1)</a:t>
            </a:r>
            <a:endParaRPr lang="en-US" altLang="ko-KR" sz="1600" dirty="0">
              <a:latin typeface="Book Antiqua" pitchFamily="18" charset="0"/>
            </a:endParaRPr>
          </a:p>
          <a:p>
            <a:pPr>
              <a:lnSpc>
                <a:spcPct val="110000"/>
              </a:lnSpc>
            </a:pPr>
            <a:r>
              <a:rPr lang="en-US" altLang="ko-KR" sz="1600" dirty="0" smtClean="0">
                <a:latin typeface="Book Antiqua" pitchFamily="18" charset="0"/>
              </a:rPr>
              <a:t>(d) </a:t>
            </a:r>
            <a:r>
              <a:rPr lang="en-US" altLang="ko-KR" sz="1600" i="1" dirty="0">
                <a:latin typeface="Book Antiqua" pitchFamily="18" charset="0"/>
              </a:rPr>
              <a:t>P(X ≤ 1)</a:t>
            </a:r>
            <a:endParaRPr lang="en-US" altLang="ko-KR" sz="1600" dirty="0">
              <a:latin typeface="Book Antiqua" pitchFamily="18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" t="86445" r="91499" b="-1029"/>
          <a:stretch/>
        </p:blipFill>
        <p:spPr bwMode="auto">
          <a:xfrm>
            <a:off x="342900" y="3850328"/>
            <a:ext cx="584200" cy="65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39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3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A0C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5938</TotalTime>
  <Words>3304</Words>
  <Application>Microsoft Office PowerPoint</Application>
  <PresentationFormat>화면 슬라이드 쇼(4:3)</PresentationFormat>
  <Paragraphs>389</Paragraphs>
  <Slides>90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90</vt:i4>
      </vt:variant>
    </vt:vector>
  </HeadingPairs>
  <TitlesOfParts>
    <vt:vector size="101" baseType="lpstr">
      <vt:lpstr>굴림</vt:lpstr>
      <vt:lpstr>Arial</vt:lpstr>
      <vt:lpstr>바탕</vt:lpstr>
      <vt:lpstr>맑은 고딕</vt:lpstr>
      <vt:lpstr>Cambria Math</vt:lpstr>
      <vt:lpstr>Book Antiqua</vt:lpstr>
      <vt:lpstr>Wingdings</vt:lpstr>
      <vt:lpstr>HY신명조</vt:lpstr>
      <vt:lpstr>Symbol</vt:lpstr>
      <vt:lpstr>Office 테마</vt:lpstr>
      <vt:lpstr>Equation</vt:lpstr>
      <vt:lpstr>PowerPoint 프레젠테이션</vt:lpstr>
      <vt:lpstr>PowerPoint 프레젠테이션</vt:lpstr>
      <vt:lpstr>목 차</vt:lpstr>
      <vt:lpstr>PowerPoint 프레젠테이션</vt:lpstr>
      <vt:lpstr>결합확률질량함수</vt:lpstr>
      <vt:lpstr>결합확률질량함수</vt:lpstr>
      <vt:lpstr>결합확률질량함수</vt:lpstr>
      <vt:lpstr>결합확률질량함수의 성질</vt:lpstr>
      <vt:lpstr>결합확률질량함수의 성질</vt:lpstr>
      <vt:lpstr>결합확률질량함수의 성질</vt:lpstr>
      <vt:lpstr>결합확률질량함수의 성질</vt:lpstr>
      <vt:lpstr>결합확률질량함수의 성질</vt:lpstr>
      <vt:lpstr>결합확률질량함수의 성질</vt:lpstr>
      <vt:lpstr>1변량의 확률계산</vt:lpstr>
      <vt:lpstr>결합확률질량함수의 성질</vt:lpstr>
      <vt:lpstr>결합확률질량함수의 성질</vt:lpstr>
      <vt:lpstr>결합확률질량함수의 성질</vt:lpstr>
      <vt:lpstr>결합확률질량함수의 성질</vt:lpstr>
      <vt:lpstr>결합확률질량함수의 성질</vt:lpstr>
      <vt:lpstr>결합확률밀도함수</vt:lpstr>
      <vt:lpstr>결합확률밀도함수</vt:lpstr>
      <vt:lpstr>결합확률밀도함수</vt:lpstr>
      <vt:lpstr>결합확률밀도함수</vt:lpstr>
      <vt:lpstr>1변량의 확률계산</vt:lpstr>
      <vt:lpstr>결합확률밀도함수</vt:lpstr>
      <vt:lpstr>결합확률밀도함수</vt:lpstr>
      <vt:lpstr>결합확률밀도함수</vt:lpstr>
      <vt:lpstr>결합확률밀도함수</vt:lpstr>
      <vt:lpstr>결합분포함수</vt:lpstr>
      <vt:lpstr>결합분포함수의 성질</vt:lpstr>
      <vt:lpstr>결합분포함수의 성질</vt:lpstr>
      <vt:lpstr>결합분포함수</vt:lpstr>
      <vt:lpstr>결합분포함수</vt:lpstr>
      <vt:lpstr>결합분포함수</vt:lpstr>
      <vt:lpstr>결합분포함수</vt:lpstr>
      <vt:lpstr>결합분포함수</vt:lpstr>
      <vt:lpstr>결합분포함수</vt:lpstr>
      <vt:lpstr>PowerPoint 프레젠테이션</vt:lpstr>
      <vt:lpstr>조건부 확률분포</vt:lpstr>
      <vt:lpstr>조건부 확률함수</vt:lpstr>
      <vt:lpstr>조건부 확률질량함수의 성질</vt:lpstr>
      <vt:lpstr>조건부 확률함수</vt:lpstr>
      <vt:lpstr>조건부 확률함수</vt:lpstr>
      <vt:lpstr>조건부 확률밀도함수의 성질</vt:lpstr>
      <vt:lpstr>조건부 확률함수</vt:lpstr>
      <vt:lpstr>조건부 확률함수</vt:lpstr>
      <vt:lpstr>조건부 확률함수</vt:lpstr>
      <vt:lpstr>조건부 확률함수</vt:lpstr>
      <vt:lpstr>조건부 확률함수</vt:lpstr>
      <vt:lpstr>조건부 확률함수</vt:lpstr>
      <vt:lpstr>확률변수의 독립성</vt:lpstr>
      <vt:lpstr>확률변수의 독립성</vt:lpstr>
      <vt:lpstr>확률변수의 독립성</vt:lpstr>
      <vt:lpstr>확률변수의 독립성</vt:lpstr>
      <vt:lpstr>확률변수의 독립성</vt:lpstr>
      <vt:lpstr>확률변수의 독립성</vt:lpstr>
      <vt:lpstr>확률변수의 독립성</vt:lpstr>
      <vt:lpstr>독립성의 성질</vt:lpstr>
      <vt:lpstr>확률변수의 독립성</vt:lpstr>
      <vt:lpstr>확률변수의 독립성</vt:lpstr>
      <vt:lpstr>확률변수의 독립성</vt:lpstr>
      <vt:lpstr>PowerPoint 프레젠테이션</vt:lpstr>
      <vt:lpstr>결합분포에 대한 기댓값</vt:lpstr>
      <vt:lpstr>결합분포의 기댓값의 성질</vt:lpstr>
      <vt:lpstr>결합분포의 기댓값의 성질</vt:lpstr>
      <vt:lpstr>결합분포의 기댓값의 성질</vt:lpstr>
      <vt:lpstr>결합분포의 기댓값의 성질</vt:lpstr>
      <vt:lpstr>결합분포의 기댓값의 성질</vt:lpstr>
      <vt:lpstr>결합분포의 기댓값의 성질</vt:lpstr>
      <vt:lpstr>결합분포의 기댓값의 성질</vt:lpstr>
      <vt:lpstr>결합분포의 기댓값의 성질</vt:lpstr>
      <vt:lpstr>조건부 기댓값</vt:lpstr>
      <vt:lpstr>조건부 기댓값</vt:lpstr>
      <vt:lpstr>조건부 기댓값</vt:lpstr>
      <vt:lpstr>조건부 기댓값</vt:lpstr>
      <vt:lpstr>조건부 기댓값</vt:lpstr>
      <vt:lpstr>조건부 기댓값</vt:lpstr>
      <vt:lpstr>조건부 기댓값</vt:lpstr>
      <vt:lpstr>조건부 기댓값의 성질</vt:lpstr>
      <vt:lpstr>조건부 기댓값</vt:lpstr>
      <vt:lpstr>조건부 기댓값</vt:lpstr>
      <vt:lpstr>조건부 기댓값</vt:lpstr>
      <vt:lpstr>공분산과 상관계수</vt:lpstr>
      <vt:lpstr>공분산의 성질</vt:lpstr>
      <vt:lpstr>공분산과 상관계수</vt:lpstr>
      <vt:lpstr>상관계수의 성질</vt:lpstr>
      <vt:lpstr>공분산과 상관계수</vt:lpstr>
      <vt:lpstr>공분산과 상관계수</vt:lpstr>
      <vt:lpstr>공분산과 상관계수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?? ?</cp:lastModifiedBy>
  <cp:revision>673</cp:revision>
  <dcterms:created xsi:type="dcterms:W3CDTF">2012-07-11T10:23:22Z</dcterms:created>
  <dcterms:modified xsi:type="dcterms:W3CDTF">2016-08-19T05:14:03Z</dcterms:modified>
</cp:coreProperties>
</file>